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7" r:id="rId11"/>
    <p:sldId id="265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134" y="-96"/>
      </p:cViewPr>
      <p:guideLst>
        <p:guide orient="horz" pos="2160"/>
        <p:guide orient="horz" pos="3994"/>
        <p:guide orient="horz" pos="845"/>
        <p:guide orient="horz" pos="436"/>
        <p:guide orient="horz" pos="532"/>
        <p:guide orient="horz" pos="300"/>
        <p:guide pos="2880"/>
        <p:guide pos="269"/>
        <p:guide pos="5491"/>
        <p:guide pos="82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001C9-8421-48A0-8B4A-6AAAA32A8F2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F5580-5AA6-4ED0-83B6-EC18A860E9DA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939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27037" y="1916833"/>
            <a:ext cx="8289925" cy="1296144"/>
          </a:xfrm>
        </p:spPr>
        <p:txBody>
          <a:bodyPr/>
          <a:lstStyle>
            <a:lvl1pPr algn="l">
              <a:defRPr sz="3600"/>
            </a:lvl1pPr>
          </a:lstStyle>
          <a:p>
            <a:r>
              <a:rPr lang="de-DE" noProof="0" smtClean="0"/>
              <a:t>Titelmasterformat durch Klicken bearbeiten</a:t>
            </a:r>
            <a:endParaRPr lang="de-CH" noProof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27037" y="3429000"/>
            <a:ext cx="8289925" cy="1296144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noProof="0" smtClean="0"/>
              <a:t>Formatvorlage des Untertitelmasters durch Klicken bearbeiten</a:t>
            </a:r>
            <a:endParaRPr lang="en-US" dirty="0"/>
          </a:p>
        </p:txBody>
      </p:sp>
      <p:sp>
        <p:nvSpPr>
          <p:cNvPr id="18" name="Textplatzhalter 11"/>
          <p:cNvSpPr txBox="1">
            <a:spLocks/>
          </p:cNvSpPr>
          <p:nvPr userDrawn="1"/>
        </p:nvSpPr>
        <p:spPr>
          <a:xfrm>
            <a:off x="419002" y="577369"/>
            <a:ext cx="4365594" cy="164229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buNone/>
              <a:defRPr sz="10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Pct val="102000"/>
              <a:buFont typeface="Arial" pitchFamily="34" charset="0"/>
              <a:buNone/>
              <a:tabLst/>
              <a:defRPr/>
            </a:pPr>
            <a:r>
              <a:rPr kumimoji="0" lang="de-CH" sz="900" b="0" i="0" u="none" strike="noStrike" kern="1200" cap="none" spc="12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UNIVERSITÄRE PSYCHIATRISCHE DIENSTE BERN (UPD)</a:t>
            </a:r>
          </a:p>
        </p:txBody>
      </p:sp>
      <p:pic>
        <p:nvPicPr>
          <p:cNvPr id="10" name="Grafik 9" descr="Collage_Combo_0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49382" y="5013176"/>
            <a:ext cx="8267581" cy="1112400"/>
          </a:xfrm>
          <a:prstGeom prst="rect">
            <a:avLst/>
          </a:prstGeom>
        </p:spPr>
      </p:pic>
      <p:pic>
        <p:nvPicPr>
          <p:cNvPr id="11" name="Grafik 10" descr="Logo_UPD_RGB_klein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787323" y="460566"/>
            <a:ext cx="911352" cy="87172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de-CH" noProof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CH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3878560" y="6500366"/>
            <a:ext cx="2565648" cy="241002"/>
          </a:xfrm>
        </p:spPr>
        <p:txBody>
          <a:bodyPr/>
          <a:lstStyle/>
          <a:p>
            <a:r>
              <a:rPr lang="de-DE" smtClean="0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27038" y="6439297"/>
            <a:ext cx="3424882" cy="374079"/>
          </a:xfrm>
        </p:spPr>
        <p:txBody>
          <a:bodyPr/>
          <a:lstStyle/>
          <a:p>
            <a:r>
              <a:rPr lang="de-CH" dirty="0" smtClean="0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27038" y="2978732"/>
            <a:ext cx="8289925" cy="1218059"/>
          </a:xfrm>
        </p:spPr>
        <p:txBody>
          <a:bodyPr anchor="t"/>
          <a:lstStyle>
            <a:lvl1pPr algn="l">
              <a:defRPr sz="3600" b="1" cap="none"/>
            </a:lvl1pPr>
          </a:lstStyle>
          <a:p>
            <a:r>
              <a:rPr lang="de-CH" noProof="0" smtClean="0"/>
              <a:t>Titelmasterformat durch klicken bearbeiten</a:t>
            </a:r>
            <a:endParaRPr lang="de-CH" noProof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27038" y="4509120"/>
            <a:ext cx="8289925" cy="100811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UNIVERSITÄRE PSYCHIATRISCHE DIENSTE BERN (UPD)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de-CH" noProof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29768" y="2213818"/>
            <a:ext cx="4038600" cy="409550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CH" noProof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2213818"/>
            <a:ext cx="4038600" cy="409550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Datum über Kopf- Fusszeile eingeben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UNIVERSITÄRE PSYCHIATRISCHE DIENSTE BERN (UPD)</a:t>
            </a:r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22968" y="2141166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20624" y="2924944"/>
            <a:ext cx="4040188" cy="336723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2141166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924944"/>
            <a:ext cx="4041775" cy="336723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noProof="0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Datum über Kopf- Fusszeile eingeben</a:t>
            </a:r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UNIVERSITÄRE PSYCHIATRISCHE DIENSTE BERN (UPD)</a:t>
            </a:r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 noProof="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Datum über Kopf- Fusszeile eingeben</a:t>
            </a:r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UNIVERSITÄRE PSYCHIATRISCHE DIENSTE BERN (UPD)</a:t>
            </a:r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Datum über Kopf- Fusszeile eingeben</a:t>
            </a:r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UNIVERSITÄRE PSYCHIATRISCHE DIENSTE BERN (UPD)</a:t>
            </a:r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27039" y="428612"/>
            <a:ext cx="7025282" cy="1143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CH" noProof="0" dirty="0" smtClean="0"/>
              <a:t>Titelmasterformat</a:t>
            </a:r>
            <a:r>
              <a:rPr lang="de-DE" dirty="0" smtClean="0"/>
              <a:t>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27038" y="1968345"/>
            <a:ext cx="8259762" cy="43181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CH" noProof="0" dirty="0" smtClean="0"/>
              <a:t>Zweite</a:t>
            </a:r>
            <a:r>
              <a:rPr lang="de-DE" dirty="0" smtClean="0"/>
              <a:t>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636248" y="6500366"/>
            <a:ext cx="2565648" cy="241002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Datum über Kopf- Fusszeile eingeben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27038" y="6439297"/>
            <a:ext cx="3208858" cy="374079"/>
          </a:xfrm>
          <a:prstGeom prst="rect">
            <a:avLst/>
          </a:prstGeom>
        </p:spPr>
        <p:txBody>
          <a:bodyPr vert="horz" wrap="none" lIns="0" tIns="45720" rIns="0" bIns="45720" rtlCol="0" anchor="ctr"/>
          <a:lstStyle>
            <a:lvl1pPr algn="l">
              <a:defRPr sz="900" spc="0" baseline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smtClean="0">
                <a:solidFill>
                  <a:schemeClr val="tx1"/>
                </a:solidFill>
              </a:rPr>
              <a:t>UNIVERSITÄRE PSYCHIATRISCHE DIENSTE BERN (UPD)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631888" y="6500366"/>
            <a:ext cx="1080000" cy="241002"/>
          </a:xfrm>
          <a:prstGeom prst="rect">
            <a:avLst/>
          </a:prstGeom>
        </p:spPr>
        <p:txBody>
          <a:bodyPr vert="horz" wrap="none" lIns="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0E7B0C66-FBC7-4A14-A4CF-FE73E1ECC114}" type="slidenum">
              <a:rPr lang="en-US" smtClean="0"/>
              <a:pPr/>
              <a:t>‹Nr.›</a:t>
            </a:fld>
            <a:endParaRPr lang="en-US"/>
          </a:p>
        </p:txBody>
      </p:sp>
      <p:pic>
        <p:nvPicPr>
          <p:cNvPr id="7" name="Grafik 6" descr="Logo_UPD_RGB_klein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787323" y="460566"/>
            <a:ext cx="911352" cy="87172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Tx/>
        <a:buSzPct val="102000"/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379413" algn="l" defTabSz="914400" rtl="0" eaLnBrk="1" latinLnBrk="0" hangingPunct="1">
        <a:spcBef>
          <a:spcPct val="20000"/>
        </a:spcBef>
        <a:buClrTx/>
        <a:buSzPct val="102000"/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6325" indent="-363538" algn="l" defTabSz="914400" rtl="0" eaLnBrk="1" latinLnBrk="0" hangingPunct="1">
        <a:spcBef>
          <a:spcPct val="20000"/>
        </a:spcBef>
        <a:buClrTx/>
        <a:buSzPct val="102000"/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8275" indent="-361950" algn="l" defTabSz="914400" rtl="0" eaLnBrk="1" latinLnBrk="0" hangingPunct="1">
        <a:spcBef>
          <a:spcPct val="20000"/>
        </a:spcBef>
        <a:buClrTx/>
        <a:buSzPct val="102000"/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9113" indent="-350838" algn="l" defTabSz="914400" rtl="0" eaLnBrk="1" latinLnBrk="0" hangingPunct="1">
        <a:spcBef>
          <a:spcPct val="20000"/>
        </a:spcBef>
        <a:buClrTx/>
        <a:buSzPct val="102000"/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„</a:t>
            </a:r>
            <a:r>
              <a:rPr lang="de-DE" sz="2800" dirty="0"/>
              <a:t>Gute Arbeit im </a:t>
            </a:r>
            <a:r>
              <a:rPr lang="de-DE" sz="2800" dirty="0" err="1"/>
              <a:t>Teamteaching</a:t>
            </a:r>
            <a:r>
              <a:rPr lang="de-DE" sz="2800" dirty="0"/>
              <a:t> mit psychiatrieerfahrenen Menschen in der Weiterbildung – ein Erfahrungsbericht“</a:t>
            </a:r>
            <a:r>
              <a:rPr lang="de-CH" sz="2800" dirty="0"/>
              <a:t/>
            </a:r>
            <a:br>
              <a:rPr lang="de-CH" sz="2800" dirty="0"/>
            </a:br>
            <a:endParaRPr lang="de-CH" sz="28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Sven Andersson, </a:t>
            </a:r>
            <a:r>
              <a:rPr lang="en-US" dirty="0" err="1" smtClean="0"/>
              <a:t>Bildungsverantwortlicher</a:t>
            </a:r>
            <a:r>
              <a:rPr lang="en-US" dirty="0" smtClean="0"/>
              <a:t> UPD AG Bern, dipl. </a:t>
            </a:r>
            <a:r>
              <a:rPr lang="en-US" dirty="0" err="1" smtClean="0"/>
              <a:t>Pfleger</a:t>
            </a:r>
            <a:r>
              <a:rPr lang="en-US" dirty="0" smtClean="0"/>
              <a:t> </a:t>
            </a:r>
            <a:r>
              <a:rPr lang="en-US" dirty="0" err="1" smtClean="0"/>
              <a:t>PsyKp</a:t>
            </a:r>
            <a:r>
              <a:rPr lang="en-US" dirty="0" smtClean="0"/>
              <a:t>, dipl. </a:t>
            </a:r>
            <a:r>
              <a:rPr lang="en-US" dirty="0" err="1" smtClean="0"/>
              <a:t>Erwachsenenbildner</a:t>
            </a:r>
            <a:r>
              <a:rPr lang="en-US" dirty="0" smtClean="0"/>
              <a:t> HF AEB, MAS Mental Health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28596" y="674026"/>
            <a:ext cx="3600000" cy="184666"/>
          </a:xfrm>
          <a:prstGeom prst="rect">
            <a:avLst/>
          </a:prstGeom>
          <a:noFill/>
        </p:spPr>
        <p:txBody>
          <a:bodyPr wrap="square" lIns="0" bIns="0" rtlCol="0" anchor="b" anchorCtr="0">
            <a:spAutoFit/>
          </a:bodyPr>
          <a:lstStyle/>
          <a:p>
            <a:r>
              <a:rPr lang="en-US" sz="900" spc="120" dirty="0" err="1" smtClean="0">
                <a:latin typeface="Arial" pitchFamily="34" charset="0"/>
                <a:cs typeface="Arial" pitchFamily="34" charset="0"/>
              </a:rPr>
              <a:t>DIREKTION</a:t>
            </a:r>
            <a:r>
              <a:rPr lang="en-US" sz="900" spc="12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00" spc="120" dirty="0" err="1" smtClean="0">
                <a:latin typeface="Arial" pitchFamily="34" charset="0"/>
                <a:cs typeface="Arial" pitchFamily="34" charset="0"/>
              </a:rPr>
              <a:t>PFLEGE</a:t>
            </a:r>
            <a:r>
              <a:rPr lang="en-US" sz="900" spc="120" dirty="0" smtClean="0">
                <a:latin typeface="Arial" pitchFamily="34" charset="0"/>
                <a:cs typeface="Arial" pitchFamily="34" charset="0"/>
              </a:rPr>
              <a:t> UND </a:t>
            </a:r>
            <a:r>
              <a:rPr lang="en-US" sz="900" spc="120" smtClean="0">
                <a:latin typeface="Arial" pitchFamily="34" charset="0"/>
                <a:cs typeface="Arial" pitchFamily="34" charset="0"/>
              </a:rPr>
              <a:t>PÄDAGOGIK</a:t>
            </a:r>
            <a:endParaRPr lang="en-US" sz="900" spc="12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401956" y="1175824"/>
            <a:ext cx="3528393" cy="184666"/>
          </a:xfrm>
          <a:prstGeom prst="rect">
            <a:avLst/>
          </a:prstGeom>
          <a:noFill/>
        </p:spPr>
        <p:txBody>
          <a:bodyPr wrap="square" lIns="0" bIns="0" rtlCol="0" anchor="b" anchorCtr="0">
            <a:spAutoFit/>
          </a:bodyPr>
          <a:lstStyle/>
          <a:p>
            <a:r>
              <a:rPr lang="en-US" sz="900" dirty="0" err="1" smtClean="0">
                <a:latin typeface="Arial" pitchFamily="34" charset="0"/>
                <a:cs typeface="Arial" pitchFamily="34" charset="0"/>
              </a:rPr>
              <a:t>Abteilung</a:t>
            </a:r>
            <a:r>
              <a:rPr lang="en-US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00" dirty="0" err="1" smtClean="0">
                <a:latin typeface="Arial" pitchFamily="34" charset="0"/>
                <a:cs typeface="Arial" pitchFamily="34" charset="0"/>
              </a:rPr>
              <a:t>Bildung</a:t>
            </a:r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z="3600" dirty="0" smtClean="0"/>
              <a:t>Rückmeldungen FB Risiken:</a:t>
            </a:r>
            <a:endParaRPr lang="de-CH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/>
          </a:p>
          <a:p>
            <a:r>
              <a:rPr lang="de-DE" sz="3600" dirty="0" smtClean="0"/>
              <a:t>Gefahr</a:t>
            </a:r>
            <a:r>
              <a:rPr lang="de-DE" sz="3600" dirty="0"/>
              <a:t>, Expert/innen durch Erfahrung als Fallbeispiele zur Schau zu stellen</a:t>
            </a:r>
            <a:endParaRPr lang="de-CH" sz="36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2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el 20"/>
          <p:cNvSpPr>
            <a:spLocks noGrp="1"/>
          </p:cNvSpPr>
          <p:nvPr>
            <p:ph type="title"/>
          </p:nvPr>
        </p:nvSpPr>
        <p:spPr>
          <a:xfrm>
            <a:off x="427039" y="428612"/>
            <a:ext cx="7025282" cy="48060"/>
          </a:xfrm>
        </p:spPr>
        <p:txBody>
          <a:bodyPr/>
          <a:lstStyle/>
          <a:p>
            <a:endParaRPr lang="de-CH" dirty="0"/>
          </a:p>
        </p:txBody>
      </p:sp>
      <p:graphicFrame>
        <p:nvGraphicFramePr>
          <p:cNvPr id="13" name="Inhaltsplatzhalter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4304221"/>
              </p:ext>
            </p:extLst>
          </p:nvPr>
        </p:nvGraphicFramePr>
        <p:xfrm>
          <a:off x="427038" y="404664"/>
          <a:ext cx="8259761" cy="5699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59761"/>
              </a:tblGrid>
              <a:tr h="360040">
                <a:tc>
                  <a:txBody>
                    <a:bodyPr/>
                    <a:lstStyle/>
                    <a:p>
                      <a:r>
                        <a:rPr lang="de-CH" dirty="0" smtClean="0"/>
                        <a:t>Stufen der Beteiligung (adaptiert nach Goss &amp; Miller 1995)</a:t>
                      </a:r>
                      <a:endParaRPr lang="de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 smtClean="0"/>
                        <a:t>Level 1: Geschlossenes Modell-keine Beteiligung</a:t>
                      </a:r>
                      <a:endParaRPr lang="de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 smtClean="0"/>
                        <a:t>Die Lehrveranstaltung</a:t>
                      </a:r>
                      <a:r>
                        <a:rPr lang="de-CH" baseline="0" dirty="0" smtClean="0"/>
                        <a:t> wird ohne Beteiligung von psychiatrieerfahrenen Menschen geplant und durchgeführt.</a:t>
                      </a:r>
                      <a:endParaRPr lang="de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 smtClean="0"/>
                        <a:t>Level 2: Passive Beteiligung</a:t>
                      </a:r>
                      <a:endParaRPr lang="de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 smtClean="0"/>
                        <a:t>Die Lehrveranstaltung wird auf der Basis der Definitionen und Themenauswahl</a:t>
                      </a:r>
                      <a:r>
                        <a:rPr lang="de-CH" baseline="0" dirty="0" smtClean="0"/>
                        <a:t> von Fachpersonen geplant und durchgeführt. Punktuell wird die Sichtweise von psychiatrieerfahrenen Menschen durch Beispiele von TN eingebracht.</a:t>
                      </a:r>
                      <a:endParaRPr lang="de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 smtClean="0"/>
                        <a:t>Level 3: Begrenzte Zwei-Weg Kommunikation</a:t>
                      </a:r>
                      <a:endParaRPr lang="de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 smtClean="0"/>
                        <a:t>Psychiatrieerfahrene Menschen werden konsultativ</a:t>
                      </a:r>
                      <a:r>
                        <a:rPr lang="de-CH" baseline="0" dirty="0" smtClean="0"/>
                        <a:t> aber ohne Entscheidungs- </a:t>
                      </a:r>
                      <a:r>
                        <a:rPr lang="de-CH" baseline="0" dirty="0" err="1" smtClean="0"/>
                        <a:t>befugnis</a:t>
                      </a:r>
                      <a:r>
                        <a:rPr lang="de-CH" baseline="0" dirty="0" smtClean="0"/>
                        <a:t> in eine von der Fachperson geplante Lehrveranstaltung einbezogen.</a:t>
                      </a:r>
                      <a:endParaRPr lang="de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 smtClean="0"/>
                        <a:t>Level 4: Zuhören und Antworten</a:t>
                      </a:r>
                      <a:endParaRPr lang="de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 smtClean="0"/>
                        <a:t>Fachpersonen hören auf Themen und Inhalte von psychiatrieerfahrenen Menschen und planen auf dieser Basis die Veranstaltung, die psychiatrieerfahrenen Menschen werden bei der Evaluation einbezogen.</a:t>
                      </a:r>
                      <a:endParaRPr lang="de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 smtClean="0"/>
                        <a:t>Level 5:</a:t>
                      </a:r>
                      <a:r>
                        <a:rPr lang="de-CH" baseline="0" dirty="0" smtClean="0"/>
                        <a:t> Partnerschaft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 smtClean="0"/>
                        <a:t>Die Veranstaltung wird gemeinsam geplant </a:t>
                      </a:r>
                      <a:r>
                        <a:rPr lang="de-CH" smtClean="0"/>
                        <a:t>und durchgeführt.</a:t>
                      </a:r>
                      <a:endParaRPr lang="de-C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8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Herausforderungen:</a:t>
            </a:r>
            <a:endParaRPr lang="de-CH" dirty="0"/>
          </a:p>
        </p:txBody>
      </p:sp>
      <p:sp>
        <p:nvSpPr>
          <p:cNvPr id="8" name="Inhaltsplatzhalt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2800" dirty="0" smtClean="0"/>
              <a:t>Krise oder Ausfall der psychiatrieerfahrenen Person</a:t>
            </a:r>
          </a:p>
          <a:p>
            <a:endParaRPr lang="de-CH" sz="2800" dirty="0" smtClean="0"/>
          </a:p>
          <a:p>
            <a:r>
              <a:rPr lang="de-DE" sz="2800" dirty="0"/>
              <a:t>frühzeitige und sorgfältige Planung des didaktischen </a:t>
            </a:r>
            <a:r>
              <a:rPr lang="de-DE" sz="2800" dirty="0" smtClean="0"/>
              <a:t>Tagesablaufs</a:t>
            </a:r>
          </a:p>
          <a:p>
            <a:endParaRPr lang="de-DE" sz="2800" dirty="0" smtClean="0"/>
          </a:p>
          <a:p>
            <a:r>
              <a:rPr lang="de-DE" sz="2800" dirty="0" smtClean="0"/>
              <a:t>Kompetenzen  </a:t>
            </a:r>
            <a:r>
              <a:rPr lang="de-DE" sz="2800" dirty="0"/>
              <a:t>Fachpersonen für ein gelingendes </a:t>
            </a:r>
            <a:r>
              <a:rPr lang="de-DE" sz="2800" dirty="0" err="1"/>
              <a:t>Teamteaching</a:t>
            </a:r>
            <a:r>
              <a:rPr lang="de-DE" sz="2800" dirty="0"/>
              <a:t> </a:t>
            </a:r>
            <a:endParaRPr lang="de-CH" sz="28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Voraussetzungen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3200" dirty="0" smtClean="0"/>
              <a:t>Grundlegende erwachsenenbildnerische Kompetenzen</a:t>
            </a:r>
          </a:p>
          <a:p>
            <a:endParaRPr lang="de-CH" sz="3200" dirty="0" smtClean="0"/>
          </a:p>
          <a:p>
            <a:r>
              <a:rPr lang="de-CH" sz="3200" dirty="0" smtClean="0"/>
              <a:t>Gute Selbstreflexion</a:t>
            </a:r>
          </a:p>
          <a:p>
            <a:endParaRPr lang="de-CH" sz="3200" dirty="0" smtClean="0"/>
          </a:p>
          <a:p>
            <a:r>
              <a:rPr lang="de-CH" sz="3200" dirty="0" smtClean="0"/>
              <a:t>Peer Ausbildung</a:t>
            </a:r>
          </a:p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96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Fazit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3200" dirty="0" smtClean="0"/>
              <a:t>Angebote weiterführen/erweitern</a:t>
            </a:r>
          </a:p>
          <a:p>
            <a:endParaRPr lang="de-CH" sz="3200" dirty="0" smtClean="0"/>
          </a:p>
          <a:p>
            <a:r>
              <a:rPr lang="de-CH" sz="3200" dirty="0" smtClean="0"/>
              <a:t>Level 5 Partnerschaft vermehrt anstreben</a:t>
            </a:r>
          </a:p>
          <a:p>
            <a:endParaRPr lang="de-CH" sz="3200" dirty="0" smtClean="0"/>
          </a:p>
          <a:p>
            <a:r>
              <a:rPr lang="de-CH" sz="3200" dirty="0" smtClean="0"/>
              <a:t>Möglichkeit Peer Pool prüfen</a:t>
            </a:r>
          </a:p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4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Hintergrund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2800" b="1" dirty="0" smtClean="0"/>
              <a:t>Einsatz von «Peers» in den UPD seit 2009</a:t>
            </a:r>
          </a:p>
          <a:p>
            <a:endParaRPr lang="de-CH" sz="2800" dirty="0" smtClean="0"/>
          </a:p>
          <a:p>
            <a:r>
              <a:rPr lang="de-CH" sz="2800" b="1" dirty="0" smtClean="0"/>
              <a:t>Einsatz auch in einigen Weiterbildungsmodulen gemeinsam mit Fachpersonen.</a:t>
            </a:r>
          </a:p>
          <a:p>
            <a:endParaRPr lang="de-CH" sz="2800" b="1" dirty="0" smtClean="0"/>
          </a:p>
          <a:p>
            <a:r>
              <a:rPr lang="de-CH" sz="2800" b="1" dirty="0" smtClean="0"/>
              <a:t>Gutes Echo, bis jetzt nicht evaluiert</a:t>
            </a:r>
            <a:endParaRPr lang="de-CH" sz="2800" b="1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3878560" y="6500366"/>
            <a:ext cx="2565648" cy="241002"/>
          </a:xfrm>
        </p:spPr>
        <p:txBody>
          <a:bodyPr/>
          <a:lstStyle/>
          <a:p>
            <a:r>
              <a:rPr lang="de-DE" dirty="0" smtClean="0"/>
              <a:t>Datum über Kopf- </a:t>
            </a:r>
            <a:r>
              <a:rPr lang="de-DE" dirty="0" err="1" smtClean="0"/>
              <a:t>Fusszeile</a:t>
            </a:r>
            <a:r>
              <a:rPr lang="de-DE" dirty="0" smtClean="0"/>
              <a:t> eingeben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UNIVERSITÄRE PSYCHIATRISCHE DIENSTE BERN (UPD) AG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Problemstellung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2800" dirty="0" smtClean="0"/>
              <a:t>Was ist bereits in der Literatur bekannt?</a:t>
            </a:r>
          </a:p>
          <a:p>
            <a:endParaRPr lang="de-CH" sz="2800" dirty="0" smtClean="0"/>
          </a:p>
          <a:p>
            <a:r>
              <a:rPr lang="de-CH" sz="2800" dirty="0" smtClean="0"/>
              <a:t>Wie erleben Teilnehmende das </a:t>
            </a:r>
            <a:r>
              <a:rPr lang="de-CH" sz="2800" dirty="0" err="1" smtClean="0"/>
              <a:t>Teamteaching</a:t>
            </a:r>
            <a:r>
              <a:rPr lang="de-CH" sz="2800" dirty="0" smtClean="0"/>
              <a:t>?</a:t>
            </a:r>
          </a:p>
          <a:p>
            <a:endParaRPr lang="de-CH" sz="2800" dirty="0" smtClean="0"/>
          </a:p>
          <a:p>
            <a:r>
              <a:rPr lang="de-CH" sz="2800" dirty="0" smtClean="0"/>
              <a:t>Stolpersteine / Chancen?</a:t>
            </a:r>
            <a:endParaRPr lang="de-CH" sz="28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64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Ziele: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800" dirty="0"/>
              <a:t>Das bestehende Angebot auf der Basis von Grundlagen aus der Literatur zu Überprüfen, um den Teilnehmenden der Weiterbildungsangebote fachlich und didaktisch ein qualitativ hochstehendes Angebot zu bieten. Dabei soll die </a:t>
            </a:r>
            <a:r>
              <a:rPr lang="de-DE" sz="2800" dirty="0" smtClean="0"/>
              <a:t>Kunden-orientierung </a:t>
            </a:r>
            <a:r>
              <a:rPr lang="de-DE" sz="2800" dirty="0"/>
              <a:t>im Mittelpunkt zu stehen.</a:t>
            </a:r>
            <a:endParaRPr lang="de-CH" sz="2800" dirty="0"/>
          </a:p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52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z="4000" dirty="0" smtClean="0"/>
              <a:t>Vorgehen</a:t>
            </a:r>
            <a:endParaRPr lang="de-CH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3600" dirty="0" smtClean="0"/>
              <a:t>Literaturrecherche</a:t>
            </a:r>
          </a:p>
          <a:p>
            <a:endParaRPr lang="de-CH" sz="3600" dirty="0" smtClean="0"/>
          </a:p>
          <a:p>
            <a:r>
              <a:rPr lang="de-CH" sz="3600" dirty="0" smtClean="0"/>
              <a:t>Fragebogen</a:t>
            </a:r>
            <a:endParaRPr lang="de-CH" sz="36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28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Literaturrecherche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err="1" smtClean="0"/>
              <a:t>Suche</a:t>
            </a:r>
            <a:r>
              <a:rPr lang="en-US" sz="2800" dirty="0" smtClean="0"/>
              <a:t> in den </a:t>
            </a:r>
            <a:r>
              <a:rPr lang="en-US" sz="2800" dirty="0" err="1" smtClean="0"/>
              <a:t>Datenbanken</a:t>
            </a:r>
            <a:r>
              <a:rPr lang="en-US" sz="2800" dirty="0" smtClean="0"/>
              <a:t> Medline</a:t>
            </a:r>
            <a:r>
              <a:rPr lang="en-US" sz="2800" dirty="0"/>
              <a:t>,  CINAHL, </a:t>
            </a:r>
            <a:r>
              <a:rPr lang="en-US" sz="2800" dirty="0" err="1"/>
              <a:t>PsycINFO</a:t>
            </a:r>
            <a:r>
              <a:rPr lang="en-US" sz="2800" dirty="0"/>
              <a:t>, </a:t>
            </a:r>
            <a:r>
              <a:rPr lang="en-US" sz="2800" dirty="0" smtClean="0"/>
              <a:t>Web-of-science 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err="1" smtClean="0"/>
              <a:t>Suchbegriffe</a:t>
            </a:r>
            <a:r>
              <a:rPr lang="en-US" sz="2800" dirty="0" smtClean="0"/>
              <a:t>: </a:t>
            </a:r>
            <a:r>
              <a:rPr lang="en-US" sz="2800" dirty="0"/>
              <a:t>(service user OR user) AND (further education OR education OR advanced training OR on-the-job training) AND (psychiatric OR mental health</a:t>
            </a:r>
            <a:r>
              <a:rPr lang="en-US" sz="2800" dirty="0" smtClean="0"/>
              <a:t>) </a:t>
            </a:r>
            <a:endParaRPr lang="de-CH" sz="28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27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Ergebnisse: 9 Studien gefunden, 5 verwendet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 smtClean="0"/>
              <a:t>9 Studien gefunden, 5 davon verwendet:</a:t>
            </a:r>
          </a:p>
          <a:p>
            <a:pPr marL="0" indent="0">
              <a:buNone/>
            </a:pP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427038" y="1841500"/>
          <a:ext cx="8259762" cy="457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8453"/>
                <a:gridCol w="1542013"/>
                <a:gridCol w="2435270"/>
                <a:gridCol w="3084026"/>
              </a:tblGrid>
              <a:tr h="22675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Autoren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Design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Forschungsthema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Ergebnisse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</a:tr>
              <a:tr h="453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Bennet L., Baikie K. (2003)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Journal Article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Der Klient als Lehrer (in d. Pflegeausbildung)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Erhöht Verständnis und Empathie, wirkt entstigmatisierend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</a:tr>
              <a:tr h="9069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Forrest S., Risk I., Masters H., Brown N., (1999)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Qualitative Studie, Focusgruppen Interviews mit psychiatrieerfahrenen Menschen.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Betroffeneneinbezug in der Pflegeausbildung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5 Stufen Modell des Einbezugs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</a:tr>
              <a:tr h="68024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Happell B.et al. (2014)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Systematische Literaturreview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Betroffeneneibezug in tertiäre Ausbildung von Gesundheitspersonal.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Führt zu „Innenansicht“ v. betroffenen Menschen, birgt die Gefahr einer Selbstdarstellung, wirft die Frage nach Representativität d. Beiträge auf.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</a:tr>
              <a:tr h="68024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Khoo R., MCVicar A., Brandon D. (2004)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Bericht über zwei retrospektive Studien von Programmen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Betroffeneneinbezug in NDK psychische Gesundheit 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Hat zu praxisbezogener Realität verholfen, Perspektiven eröffnet, den Fokus auf Partnerschaft gelegt und das Vertrauen erhöht.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</a:tr>
              <a:tr h="13604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Scammell J., Heaslip V., Crowley E. (2015)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Systematische Literaturreview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effectLst/>
                        </a:rPr>
                        <a:t>Betroffeneneinbezug in der Pflegeausbildung</a:t>
                      </a:r>
                      <a:endParaRPr lang="de-CH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Betroffeneneinbezug wurde geschätzt und als „transformativ“ angesehen, führt zu kritischer Reflexion der Praxis und des Verhaltens des Personals.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Einige Betroffene fühlten sich schlecht vorbereitet und von der Planung ausgeschlossen.</a:t>
                      </a:r>
                      <a:endParaRPr lang="de-CH" sz="1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1841" marR="6184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7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Fragebogen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 dirty="0"/>
              <a:t>Welche Vorteile siehst du im Einbezug von psychiatrieerfahrenen Personen</a:t>
            </a:r>
            <a:r>
              <a:rPr lang="de-CH" dirty="0" smtClean="0"/>
              <a:t>?</a:t>
            </a:r>
            <a:r>
              <a:rPr lang="de-CH" dirty="0"/>
              <a:t> </a:t>
            </a:r>
          </a:p>
          <a:p>
            <a:pPr lvl="0"/>
            <a:r>
              <a:rPr lang="de-CH" dirty="0"/>
              <a:t>Wie hast du das </a:t>
            </a:r>
            <a:r>
              <a:rPr lang="de-CH" dirty="0" err="1"/>
              <a:t>Teamteaching</a:t>
            </a:r>
            <a:r>
              <a:rPr lang="de-CH" dirty="0"/>
              <a:t> erlebt</a:t>
            </a:r>
            <a:r>
              <a:rPr lang="de-CH" dirty="0" smtClean="0"/>
              <a:t>?</a:t>
            </a:r>
            <a:r>
              <a:rPr lang="de-CH" dirty="0"/>
              <a:t> </a:t>
            </a:r>
          </a:p>
          <a:p>
            <a:pPr lvl="0"/>
            <a:r>
              <a:rPr lang="de-CH" dirty="0"/>
              <a:t>Siehst du Nachteile oder Stolpersteine durch den Einbezug </a:t>
            </a:r>
            <a:r>
              <a:rPr lang="de-CH" dirty="0" smtClean="0"/>
              <a:t>psychiatrieerfahrener </a:t>
            </a:r>
            <a:r>
              <a:rPr lang="de-CH" dirty="0"/>
              <a:t>Personen</a:t>
            </a:r>
            <a:r>
              <a:rPr lang="de-CH" dirty="0" smtClean="0"/>
              <a:t>?</a:t>
            </a:r>
            <a:r>
              <a:rPr lang="de-CH" dirty="0"/>
              <a:t> </a:t>
            </a:r>
          </a:p>
          <a:p>
            <a:pPr lvl="0"/>
            <a:r>
              <a:rPr lang="de-CH" dirty="0"/>
              <a:t>Siehst du Risiken im Einbezug von </a:t>
            </a:r>
            <a:r>
              <a:rPr lang="de-CH" dirty="0" smtClean="0"/>
              <a:t>psychiatrieerfahrenen </a:t>
            </a:r>
            <a:r>
              <a:rPr lang="de-CH" dirty="0"/>
              <a:t>Personen</a:t>
            </a:r>
            <a:r>
              <a:rPr lang="de-CH" dirty="0" smtClean="0"/>
              <a:t>?</a:t>
            </a:r>
            <a:r>
              <a:rPr lang="de-CH" dirty="0"/>
              <a:t> </a:t>
            </a:r>
          </a:p>
          <a:p>
            <a:pPr lvl="0"/>
            <a:r>
              <a:rPr lang="de-CH" dirty="0"/>
              <a:t>Welche Kompetenzen benötigen deiner Meinung nach </a:t>
            </a:r>
            <a:r>
              <a:rPr lang="de-CH" dirty="0" smtClean="0"/>
              <a:t>psychiatrieerfahrene </a:t>
            </a:r>
            <a:r>
              <a:rPr lang="de-CH" dirty="0"/>
              <a:t>Personen, um erfolgreich ihr Wissen weitergeben zu können?</a:t>
            </a:r>
          </a:p>
          <a:p>
            <a:pPr marL="0" indent="0">
              <a:buNone/>
            </a:pP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1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Rückmeldungen FB Chancen: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 dirty="0"/>
              <a:t>H</a:t>
            </a:r>
            <a:r>
              <a:rPr lang="de-DE" sz="2400" dirty="0" smtClean="0"/>
              <a:t>ilft </a:t>
            </a:r>
            <a:r>
              <a:rPr lang="de-DE" sz="2400" dirty="0"/>
              <a:t>stereotype oder negative Haltungen gegenüber psychisch kranken Menschen zu überdenken </a:t>
            </a:r>
            <a:endParaRPr lang="de-DE" sz="2400" dirty="0" smtClean="0"/>
          </a:p>
          <a:p>
            <a:endParaRPr lang="de-DE" sz="2400" dirty="0" smtClean="0"/>
          </a:p>
          <a:p>
            <a:r>
              <a:rPr lang="de-DE" sz="2400" dirty="0" smtClean="0"/>
              <a:t>Regt zu Selbstreflexion an</a:t>
            </a:r>
          </a:p>
          <a:p>
            <a:endParaRPr lang="de-DE" sz="2400" dirty="0" smtClean="0"/>
          </a:p>
          <a:p>
            <a:r>
              <a:rPr lang="de-DE" sz="2400" dirty="0" smtClean="0"/>
              <a:t>Hilft eine </a:t>
            </a:r>
            <a:r>
              <a:rPr lang="de-DE" sz="2400" dirty="0"/>
              <a:t>authentische Einsicht in die Erfahrungen dieser Menschen zu gewinnen </a:t>
            </a:r>
            <a:endParaRPr lang="de-DE" sz="2400" dirty="0" smtClean="0"/>
          </a:p>
          <a:p>
            <a:endParaRPr lang="de-DE" sz="2400" dirty="0" smtClean="0"/>
          </a:p>
          <a:p>
            <a:r>
              <a:rPr lang="de-DE" sz="2400" dirty="0" smtClean="0"/>
              <a:t>Kann zu neuen Sichtweisen </a:t>
            </a:r>
            <a:r>
              <a:rPr lang="de-DE" sz="2400" dirty="0"/>
              <a:t>und </a:t>
            </a:r>
            <a:r>
              <a:rPr lang="de-DE" sz="2400" dirty="0" smtClean="0"/>
              <a:t> vertieftem </a:t>
            </a:r>
            <a:r>
              <a:rPr lang="de-DE" sz="2400" dirty="0"/>
              <a:t>Verständnis für das Erleben von psychiatrieerfahrenen </a:t>
            </a:r>
            <a:r>
              <a:rPr lang="de-DE" sz="2400" dirty="0" smtClean="0"/>
              <a:t>Menschen führen</a:t>
            </a:r>
            <a:endParaRPr lang="de-CH" sz="24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86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 Point Präsentation">
  <a:themeElements>
    <a:clrScheme name="pano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D2939"/>
      </a:accent1>
      <a:accent2>
        <a:srgbClr val="FED100"/>
      </a:accent2>
      <a:accent3>
        <a:srgbClr val="FFF1B2"/>
      </a:accent3>
      <a:accent4>
        <a:srgbClr val="000000"/>
      </a:accent4>
      <a:accent5>
        <a:srgbClr val="CCCCCC"/>
      </a:accent5>
      <a:accent6>
        <a:srgbClr val="999999"/>
      </a:accent6>
      <a:hlink>
        <a:srgbClr val="0000FF"/>
      </a:hlink>
      <a:folHlink>
        <a:srgbClr val="800080"/>
      </a:folHlink>
    </a:clrScheme>
    <a:fontScheme name="up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 Point Präsentation</Template>
  <TotalTime>0</TotalTime>
  <Words>814</Words>
  <Application>Microsoft Office PowerPoint</Application>
  <PresentationFormat>Bildschirmpräsentation (4:3)</PresentationFormat>
  <Paragraphs>139</Paragraphs>
  <Slides>14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5" baseType="lpstr">
      <vt:lpstr>Power Point Präsentation</vt:lpstr>
      <vt:lpstr>„Gute Arbeit im Teamteaching mit psychiatrieerfahrenen Menschen in der Weiterbildung – ein Erfahrungsbericht“ </vt:lpstr>
      <vt:lpstr>Hintergrund:</vt:lpstr>
      <vt:lpstr>Problemstellung</vt:lpstr>
      <vt:lpstr>Ziele:</vt:lpstr>
      <vt:lpstr>Vorgehen</vt:lpstr>
      <vt:lpstr>Literaturrecherche</vt:lpstr>
      <vt:lpstr>Ergebnisse: 9 Studien gefunden, 5 verwendet</vt:lpstr>
      <vt:lpstr>Fragebogen</vt:lpstr>
      <vt:lpstr>Rückmeldungen FB Chancen:</vt:lpstr>
      <vt:lpstr>Rückmeldungen FB Risiken:</vt:lpstr>
      <vt:lpstr>PowerPoint-Präsentation</vt:lpstr>
      <vt:lpstr>Herausforderungen:</vt:lpstr>
      <vt:lpstr>Voraussetzungen</vt:lpstr>
      <vt:lpstr>Fazit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„Gute Arbeit im Teamteaching mit psychiatrieerfahrenen Menschen in der Weiterbildung – ein Erfahrungsbericht“</dc:title>
  <dc:creator>Andersson Sven, UPD AG</dc:creator>
  <cp:lastModifiedBy>Andersson Sven, UPD AG</cp:lastModifiedBy>
  <cp:revision>27</cp:revision>
  <dcterms:created xsi:type="dcterms:W3CDTF">2018-07-09T12:47:08Z</dcterms:created>
  <dcterms:modified xsi:type="dcterms:W3CDTF">2018-10-08T07:13:43Z</dcterms:modified>
</cp:coreProperties>
</file>