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8" r:id="rId2"/>
    <p:sldId id="327" r:id="rId3"/>
    <p:sldId id="344" r:id="rId4"/>
    <p:sldId id="374" r:id="rId5"/>
    <p:sldId id="373" r:id="rId6"/>
    <p:sldId id="357" r:id="rId7"/>
    <p:sldId id="324" r:id="rId8"/>
    <p:sldId id="339" r:id="rId9"/>
    <p:sldId id="328" r:id="rId10"/>
    <p:sldId id="320" r:id="rId11"/>
    <p:sldId id="378" r:id="rId12"/>
    <p:sldId id="365" r:id="rId13"/>
    <p:sldId id="375" r:id="rId14"/>
    <p:sldId id="369" r:id="rId15"/>
    <p:sldId id="376" r:id="rId16"/>
    <p:sldId id="367" r:id="rId17"/>
    <p:sldId id="362" r:id="rId18"/>
    <p:sldId id="377" r:id="rId19"/>
    <p:sldId id="372" r:id="rId20"/>
    <p:sldId id="353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EF8A46"/>
    <a:srgbClr val="4C2177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93269" autoAdjust="0"/>
  </p:normalViewPr>
  <p:slideViewPr>
    <p:cSldViewPr>
      <p:cViewPr varScale="1">
        <p:scale>
          <a:sx n="98" d="100"/>
          <a:sy n="98" d="100"/>
        </p:scale>
        <p:origin x="200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>
      <p:cViewPr varScale="1">
        <p:scale>
          <a:sx n="59" d="100"/>
          <a:sy n="59" d="100"/>
        </p:scale>
        <p:origin x="-110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72035-E92B-4ADF-A2F7-FA12C6D2B060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0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D20ACE-C2D6-425F-B6AA-6EAC04CC4347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4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20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71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36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ith patients who are highly agitated or decompensated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4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57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9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9935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A92FF8-562E-4D0C-89EB-10E526142E91}" type="slidenum">
              <a:rPr lang="fr-FR"/>
              <a:pPr/>
              <a:t>‹Nr.›</a:t>
            </a:fld>
            <a:endParaRPr lang="fr-FR" dirty="0"/>
          </a:p>
        </p:txBody>
      </p:sp>
      <p:pic>
        <p:nvPicPr>
          <p:cNvPr id="8" name="Image 7" descr="logo_recherch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301" y="132136"/>
            <a:ext cx="868438" cy="776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" y="188640"/>
            <a:ext cx="1800430" cy="5606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2824" y="237164"/>
            <a:ext cx="2856957" cy="5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81713" y="630238"/>
            <a:ext cx="1874837" cy="54959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5472113" cy="54959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BC3998-1B17-41C5-A166-3A2082EFC723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3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9D8-5755-4B4E-812D-24D231929B40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1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673475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3075" y="1916113"/>
            <a:ext cx="3673475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A6AC44-C8BD-4B28-95DC-75C801EC1D3B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96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93C06C-41B5-45C2-B8C7-42CDF78E75A7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97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2F2BE7-733B-471E-A5DC-2A36EEF15D10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9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6362E4-332D-48F1-9288-37952420F856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9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A56533-253C-47AE-B056-2767EAA055E4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5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3339CE-56FA-4172-B4A4-16164C042956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3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AB8C8-AD71-4707-81A4-8420246670F9}" type="slidenum">
              <a:rPr lang="fr-FR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0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74993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509" y="6243918"/>
            <a:ext cx="742098" cy="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531" y="188640"/>
            <a:ext cx="1411957" cy="6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cid:image005.png@01D3D726.65C8487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9.emf"/><Relationship Id="rId4" Type="http://schemas.openxmlformats.org/officeDocument/2006/relationships/hyperlink" Target="https://www.google.ch/url?sa=i&amp;source=images&amp;cd=&amp;cad=rja&amp;uact=8&amp;ved=2ahUKEwjOr7KWnZvbAhUFElAKHbqPAx0QjRx6BAgBEAU&amp;url=https://lesconcertsducoeur.ch/fr/accueil/&amp;psig=AOvVaw39bqBg0Tjv9kwyhNALtXz6&amp;ust=1527144082694442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324" y="1268760"/>
            <a:ext cx="8496944" cy="2376264"/>
          </a:xfrm>
        </p:spPr>
        <p:txBody>
          <a:bodyPr anchor="t" anchorCtr="0"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br>
              <a:rPr lang="fr-FR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rgbClr val="4C2177"/>
                </a:solidFill>
              </a:rPr>
              <a:t>Musik in Isolationszimmern</a:t>
            </a:r>
            <a:br>
              <a:rPr lang="fr-CH" sz="2400" b="1" dirty="0">
                <a:solidFill>
                  <a:srgbClr val="4C2177"/>
                </a:solidFill>
              </a:rPr>
            </a:br>
            <a:br>
              <a:rPr lang="fr-FR" sz="2800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fr-FR" sz="2800" dirty="0">
                <a:solidFill>
                  <a:schemeClr val="bg2">
                    <a:lumMod val="75000"/>
                  </a:schemeClr>
                </a:solidFill>
              </a:rPr>
            </a:br>
            <a:endParaRPr lang="fr-FR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3140968"/>
            <a:ext cx="8064896" cy="291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fr-CH" dirty="0">
                <a:solidFill>
                  <a:schemeClr val="bg2">
                    <a:lumMod val="75000"/>
                  </a:schemeClr>
                </a:solidFill>
              </a:rPr>
              <a:t>Angelika Güsewell, Haute école de musique Vaud Valais Fribourg, HES-SO; Cédric Bornand, Haute école d’ingénierie et de gestion du canton de Vaud, HES-SO; 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Emilie Bovet, Haute école de santé Vaud, HES-SO; Gilles Bangerter, Haute école de santé Vaud, HES-SO; Alexia Stantzos,</a:t>
            </a:r>
            <a:r>
              <a:rPr lang="de-CH" dirty="0">
                <a:solidFill>
                  <a:schemeClr val="bg2">
                    <a:lumMod val="75000"/>
                  </a:schemeClr>
                </a:solidFill>
              </a:rPr>
              <a:t> Secteur Psychiatrie Nord, Centre Hospitalier Universitaire Vaudois 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; Matthieu Thomas, H</a:t>
            </a:r>
            <a:r>
              <a:rPr lang="fr-CH" dirty="0">
                <a:solidFill>
                  <a:schemeClr val="bg2">
                    <a:lumMod val="75000"/>
                  </a:schemeClr>
                </a:solidFill>
              </a:rPr>
              <a:t>aute école de musique Vaud Valais Fribourg, HES-SO. </a:t>
            </a:r>
          </a:p>
          <a:p>
            <a:pPr algn="ctr">
              <a:spcBef>
                <a:spcPts val="1200"/>
              </a:spcBef>
            </a:pPr>
            <a:r>
              <a:rPr lang="de-DE" sz="2000" b="1" dirty="0">
                <a:solidFill>
                  <a:schemeClr val="bg2">
                    <a:lumMod val="75000"/>
                  </a:schemeClr>
                </a:solidFill>
              </a:rPr>
              <a:t>15. 3länderkongress Pflege in der Psychiatrie</a:t>
            </a:r>
          </a:p>
          <a:p>
            <a:pPr algn="ctr"/>
            <a:r>
              <a:rPr lang="de-DE" sz="2000" b="1" dirty="0">
                <a:solidFill>
                  <a:schemeClr val="bg2">
                    <a:lumMod val="75000"/>
                  </a:schemeClr>
                </a:solidFill>
              </a:rPr>
              <a:t>Wien, 27.-28.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41920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3" y="1484784"/>
            <a:ext cx="7471111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Fragestellung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wie gut/einfach ist der Musikplayer zu handhaben ?  =&gt; 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wahrgenommene Benutzerfreundlichkeit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trägt der Player zur Qualität der Pflege bei ?        =&gt; 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wahrgenommener Nutzen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wie gross ist die Bereitschaft der Pflegenden, den Player anzunehmen ? =&gt; 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Akzeptanz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570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Datenerhebung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zwölfwöchige Testphase in einem Westschweizer Krankenhaus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fünf Fallstudien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tägliche Kurzinterviews (10-15’) mit den PflegerInnen (N = 6; 5 Frauen, 1 Mann; Alter: 35-55)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1479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fr-CH" b="1" dirty="0">
                <a:solidFill>
                  <a:srgbClr val="4C2177"/>
                </a:solidFill>
              </a:rPr>
              <a:t>Ergebnisse und Erfahrungen</a:t>
            </a:r>
          </a:p>
        </p:txBody>
      </p:sp>
    </p:spTree>
    <p:extLst>
      <p:ext uri="{BB962C8B-B14F-4D97-AF65-F5344CB8AC3E}">
        <p14:creationId xmlns:p14="http://schemas.microsoft.com/office/powerpoint/2010/main" val="249171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Benutzerfreundlichkeit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keine technischen Probleme während der Testphase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begrenzte Anzahl kurzer Stücke und Kategorisierung nach emotionalem Gehalt =&gt; die PatientInnen finden sich schnell zurecht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Musik für alle Bedürfnisse, auch wenn die Auswahl der Stücke nicht den stilistischen Vorlieben der PatientInnen entspricht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unbekannte Musik =&gt; genaues Hinhören, vielfältige Assoziationen, Auseinandersetzung mit den eigenen emotionalen Bedürfnissen und Reaktionen</a:t>
            </a:r>
          </a:p>
          <a:p>
            <a:pPr>
              <a:spcAft>
                <a:spcPts val="0"/>
              </a:spcAft>
            </a:pP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296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Nutzen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PatientInnen können Entscheidungen treffen =&gt; der Player fördert Autonomie- und Selbstbestimmungsgefühl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der Player lässt sich nur steuern, wenn er mit Sorgfalt behandelt und mit genügend Genauigkeit bedient wird   =&gt; erhöhte Selbstkontrolle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Austausch zwischen Betreuenden und </a:t>
            </a:r>
            <a:r>
              <a:rPr lang="de-DE" sz="2400">
                <a:solidFill>
                  <a:schemeClr val="bg2">
                    <a:lumMod val="75000"/>
                  </a:schemeClr>
                </a:solidFill>
              </a:rPr>
              <a:t>PatientInnen    rund um 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das Thema Musik und Musikhören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334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Akzeptanz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die Akzeptanz des Players ist in den zwölf Wochen der Testphase gestiegen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die Pflegerinnen und Pfleger haben sich mit der Musik auseinandergesetzt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die Integration in die tägliche Routine klappt noch nicht zuverlässig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noch keine (oder nur wenig) neue Arbeitsabläufe rund um den Player und das Musikhören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(Güsewell et al., in press)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2651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de-DE" b="1" dirty="0">
                <a:solidFill>
                  <a:srgbClr val="4C2177"/>
                </a:solidFill>
              </a:rPr>
              <a:t>Diskussion und weitere Schritte</a:t>
            </a:r>
          </a:p>
          <a:p>
            <a:pPr marL="0" indent="0" algn="ctr">
              <a:spcAft>
                <a:spcPts val="1200"/>
              </a:spcAft>
              <a:buNone/>
            </a:pPr>
            <a:endParaRPr lang="fr-CH" b="1" dirty="0">
              <a:solidFill>
                <a:srgbClr val="4C2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Musik in Isolationszimmern – ein Beitrag zur Qualität der Pflege ?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erhöhte </a:t>
            </a:r>
            <a:r>
              <a:rPr lang="de-DE" sz="2400" dirty="0" err="1">
                <a:solidFill>
                  <a:schemeClr val="bg2">
                    <a:lumMod val="75000"/>
                  </a:schemeClr>
                </a:solidFill>
              </a:rPr>
              <a:t>PatientInnenautonomie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 (Selbstregulierung der sensorischen Stimulation unter Berücksichtigung emotionaler Bedürfnisse)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verminderte Gefühle von Einsamkeit, Isolation und Angst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Musik als "intermediärer" oder "Übergangsraum" (Winnicott, 1975), in dem PatientInnen und Pflegekräfte aufeinander zu- und eingehen können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neue Arbeitsabläufe brauchen Zeit, </a:t>
            </a:r>
            <a:r>
              <a:rPr lang="de-DE" sz="2400">
                <a:solidFill>
                  <a:schemeClr val="bg2">
                    <a:lumMod val="75000"/>
                  </a:schemeClr>
                </a:solidFill>
              </a:rPr>
              <a:t>um sich 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zu etablieren</a:t>
            </a:r>
          </a:p>
          <a:p>
            <a:pPr>
              <a:spcAft>
                <a:spcPts val="0"/>
              </a:spcAft>
            </a:pP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4609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Offene Fragen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können die Ergebnisse in einer grösseren Stichprobe aus verschiedenen Institutionen validiert werden?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wie berichten Patientinnen und Patienten ?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wie sieht es mit der tatsächlichen Nutzung des Players aus ?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welche Interaktionen entstehen rund um die Musik?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trägt der Player zum Wohlbefinden der Pflegerinnen und Pfleger bei?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	Fortsetzungsstudie 2018-2020</a:t>
            </a:r>
            <a:br>
              <a:rPr lang="fr-FR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fr-CH" sz="2400" dirty="0">
                <a:solidFill>
                  <a:schemeClr val="bg2">
                    <a:lumMod val="75000"/>
                  </a:schemeClr>
                </a:solidFill>
              </a:rPr>
            </a:b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2" name="Flèche droite 1"/>
          <p:cNvSpPr/>
          <p:nvPr/>
        </p:nvSpPr>
        <p:spPr>
          <a:xfrm>
            <a:off x="611560" y="5976990"/>
            <a:ext cx="576064" cy="2880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1524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44624"/>
            <a:ext cx="8928992" cy="13203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de-DE" b="1" dirty="0"/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de-DE" b="1" dirty="0"/>
              <a:t>Musik in Intensivpflegezimmern : welche Auswirkung auf das subjektive Erleben und die Interaktionen zwischen PatientInnen und Pflegenden?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de-DE" sz="800" b="1" dirty="0"/>
          </a:p>
        </p:txBody>
      </p:sp>
      <p:pic>
        <p:nvPicPr>
          <p:cNvPr id="5" name="Picture 2" descr="sans-ti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18022"/>
            <a:ext cx="664215" cy="6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:\Users\matthieu.thomas\Desktop\BB7D4471-1570-4959-8ADD-A91E468E82B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6029" y="6061156"/>
            <a:ext cx="42037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mage associée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25099"/>
            <a:ext cx="1095491" cy="49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id:image005.png@01D3D726.65C8487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8" y="6225099"/>
            <a:ext cx="859126" cy="48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angelika.guesewel\AppData\Local\Microsoft\Windows\INetCache\Content.Word\logo-stcyr-quadr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93" y="6251038"/>
            <a:ext cx="963499" cy="44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323" y="6372952"/>
            <a:ext cx="1653517" cy="296408"/>
          </a:xfrm>
          <a:prstGeom prst="rect">
            <a:avLst/>
          </a:prstGeom>
        </p:spPr>
      </p:pic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17112" r="8586" b="3370"/>
          <a:stretch/>
        </p:blipFill>
        <p:spPr>
          <a:xfrm>
            <a:off x="-108520" y="1268760"/>
            <a:ext cx="9306936" cy="4973493"/>
          </a:xfrm>
        </p:spPr>
      </p:pic>
    </p:spTree>
    <p:extLst>
      <p:ext uri="{BB962C8B-B14F-4D97-AF65-F5344CB8AC3E}">
        <p14:creationId xmlns:p14="http://schemas.microsoft.com/office/powerpoint/2010/main" val="39034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GB" b="1" dirty="0">
                <a:solidFill>
                  <a:srgbClr val="4C2177"/>
                </a:solidFill>
              </a:rPr>
              <a:t>Hintergrund und Problemstellung</a:t>
            </a:r>
          </a:p>
        </p:txBody>
      </p:sp>
    </p:spTree>
    <p:extLst>
      <p:ext uri="{BB962C8B-B14F-4D97-AF65-F5344CB8AC3E}">
        <p14:creationId xmlns:p14="http://schemas.microsoft.com/office/powerpoint/2010/main" val="411288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3888432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Bardet Blochet, A. (2009). Les chambres fermées en psychiatrie: poursuivre le débat pour dépasser les conflits. </a:t>
            </a:r>
            <a:r>
              <a:rPr lang="de-CH" sz="1100" i="1" dirty="0">
                <a:solidFill>
                  <a:schemeClr val="bg2">
                    <a:lumMod val="75000"/>
                  </a:schemeClr>
                </a:solidFill>
              </a:rPr>
              <a:t>Schweizer Archiv für Neurologie und Psychiatrie, 160</a:t>
            </a:r>
            <a:r>
              <a:rPr lang="de-CH" sz="1100" dirty="0">
                <a:solidFill>
                  <a:schemeClr val="bg2">
                    <a:lumMod val="75000"/>
                  </a:schemeClr>
                </a:solidFill>
              </a:rPr>
              <a:t>(1), 4-11.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Bayard, J.-M. (2011). Hypostimulation: Un programme de soins intensifs controversé.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Diagonales, 79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4-9.</a:t>
            </a:r>
          </a:p>
          <a:p>
            <a:pPr marL="263525" indent="-263525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Bovet, P. (2009). </a:t>
            </a:r>
            <a:r>
              <a:rPr lang="fr-CH" sz="1100" i="1" dirty="0">
                <a:solidFill>
                  <a:schemeClr val="bg2">
                    <a:lumMod val="75000"/>
                  </a:schemeClr>
                </a:solidFill>
              </a:rPr>
              <a:t>Mesures de contention dans les hôpitaux psychiatriques du Canton de Vaud</a:t>
            </a: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. Lausanne: CHUV.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Fredrickson, B. L. (2000). Cultivating research on positive emotions. 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Prevention &amp; Treatment, 3,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http://www.unc.edu/peplab/publications/cultivating.pdf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Fredrickson, B. L. (2001). The role of positive emotions in positive psychology. The broaden-and-build theory of positive emotions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. American Psychologist, 56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(3), 218-226. 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Friard, D. (2009). Isolement: trouvez une autre solution! </a:t>
            </a:r>
            <a:r>
              <a:rPr lang="fr-CH" sz="1100" i="1" dirty="0">
                <a:solidFill>
                  <a:schemeClr val="bg2">
                    <a:lumMod val="75000"/>
                  </a:schemeClr>
                </a:solidFill>
              </a:rPr>
              <a:t>Santé Mentale, 139</a:t>
            </a: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, 24-29.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Güsewell, A., Bovet, E., Bornand, C., Stantzos, A., &amp; Bangerter, G. (in press). Music in seclusion rooms – development, implementation and initial testing of a music listening device.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Issues in Mental Health Care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Hoekstra, T., Lendemeijer, H. H. G., &amp; Jansen, M. G. M. (2004). Seclusion: the inside story. 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Journal of Psychiatric &amp; Mental Health Nursing, 11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(3), 276-283. 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de-CH" sz="1100" dirty="0">
                <a:solidFill>
                  <a:schemeClr val="bg2">
                    <a:lumMod val="75000"/>
                  </a:schemeClr>
                </a:solidFill>
              </a:rPr>
              <a:t>Klein, G., &amp; König, D. (2016). Zwangsmassnahmen in der Psychiatrie: klinische Perspektive. </a:t>
            </a:r>
            <a:r>
              <a:rPr lang="de-CH" sz="1100" i="1" dirty="0">
                <a:solidFill>
                  <a:schemeClr val="bg2">
                    <a:lumMod val="75000"/>
                  </a:schemeClr>
                </a:solidFill>
              </a:rPr>
              <a:t>Schweizerisches Medizin-Forum, 16</a:t>
            </a:r>
            <a:r>
              <a:rPr lang="de-CH" sz="1100" dirty="0">
                <a:solidFill>
                  <a:schemeClr val="bg2">
                    <a:lumMod val="75000"/>
                  </a:schemeClr>
                </a:solidFill>
              </a:rPr>
              <a:t>(6), 137–141.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Lin, S.-T., Yang, P., Lai, C.-Y., Su, Y.-Y., Yeh, Y.-C., Huang, M.-F., &amp; Chen, C.-C. (2011).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Mental health implications of music: insight from neuroscientific and clinical studies. 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Harvard Review of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Psychiatry, 19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(1), 34-46. 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Mason, O. J., &amp; Brady, F. (2009). The psychotomimetic effects of short-term sensory deprivation. </a:t>
            </a:r>
            <a:r>
              <a:rPr lang="en-GB" sz="1100" i="1" dirty="0">
                <a:solidFill>
                  <a:schemeClr val="bg2">
                    <a:lumMod val="75000"/>
                  </a:schemeClr>
                </a:solidFill>
              </a:rPr>
              <a:t>The Journal of Nervous and Mental Disease, 197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, 783-785. 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Mouillerac, C. (2009). Soin ou punition? </a:t>
            </a:r>
            <a:r>
              <a:rPr lang="fr-CH" sz="1100" i="1" dirty="0">
                <a:solidFill>
                  <a:schemeClr val="bg2">
                    <a:lumMod val="75000"/>
                  </a:schemeClr>
                </a:solidFill>
              </a:rPr>
              <a:t>Santé Mentale, 139</a:t>
            </a: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, 62-65.</a:t>
            </a:r>
          </a:p>
          <a:p>
            <a:pPr marL="266700" indent="-266700">
              <a:spcBef>
                <a:spcPts val="0"/>
              </a:spcBef>
              <a:spcAft>
                <a:spcPts val="150"/>
              </a:spcAft>
              <a:buNone/>
            </a:pP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Morgan, K. A., Harris, A. W., Luscombe, G., Tran, Y., Herkes, G., &amp; Bartrop, R. W. (2010). The effect of music on brain wave functioning during an acute psychotic episode: A pilot study.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Psychiatry Research, 178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(2), 446- 448.</a:t>
            </a:r>
          </a:p>
          <a:p>
            <a:pPr marL="266700" indent="-266700">
              <a:lnSpc>
                <a:spcPct val="114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Nelstrop, L., Chandler-Oatts, J., &amp; Bingley, W. (2006). A systematic review of the safety and effectiveness of restraint and seclusion as interventions for the short-term management of violence in adult psychiatric inpatient settings and emergency departments.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Worldviews on evidence-based nursing, 3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, 8-18. </a:t>
            </a:r>
            <a:endParaRPr lang="fr-CH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Okamoto, H., Stracke, H., Stoll, W., &amp; Pantev, C. (2010). Listening to tailor-made notched music reduces tinnitus loudness and tinnitus-related auditory cortex activity.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PNAS, 107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(3), 1207-1210.</a:t>
            </a:r>
          </a:p>
          <a:p>
            <a:pPr marL="266700" indent="-266700">
              <a:lnSpc>
                <a:spcPct val="114000"/>
              </a:lnSpc>
              <a:spcBef>
                <a:spcPts val="0"/>
              </a:spcBef>
              <a:spcAft>
                <a:spcPts val="150"/>
              </a:spcAft>
              <a:buNone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Vink, A. (2001). Living apart together: a relationship between music psychology and music therapy. </a:t>
            </a:r>
            <a:r>
              <a:rPr lang="en-US" sz="1100" i="1" dirty="0">
                <a:solidFill>
                  <a:schemeClr val="bg2">
                    <a:lumMod val="75000"/>
                  </a:schemeClr>
                </a:solidFill>
              </a:rPr>
              <a:t>Nordic Journal of Music Therapy, 102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(2), 144-158.</a:t>
            </a:r>
          </a:p>
          <a:p>
            <a:pPr marL="0" indent="0">
              <a:spcBef>
                <a:spcPts val="0"/>
              </a:spcBef>
              <a:spcAft>
                <a:spcPts val="150"/>
              </a:spcAft>
              <a:buNone/>
            </a:pP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Winnicott, D. W. (1975).  </a:t>
            </a:r>
            <a:r>
              <a:rPr lang="fr-CH" sz="1100" i="1" dirty="0">
                <a:solidFill>
                  <a:schemeClr val="bg2">
                    <a:lumMod val="75000"/>
                  </a:schemeClr>
                </a:solidFill>
              </a:rPr>
              <a:t>Jeu et réalité. L’espace potentiel</a:t>
            </a:r>
            <a:r>
              <a:rPr lang="fr-CH" sz="1100" dirty="0">
                <a:solidFill>
                  <a:schemeClr val="bg2">
                    <a:lumMod val="75000"/>
                  </a:schemeClr>
                </a:solidFill>
              </a:rPr>
              <a:t>. Paris: Gallimard. </a:t>
            </a:r>
          </a:p>
          <a:p>
            <a:pPr marL="266700" indent="-26670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266700" indent="-266700">
              <a:spcBef>
                <a:spcPts val="200"/>
              </a:spcBef>
              <a:spcAft>
                <a:spcPts val="200"/>
              </a:spcAft>
              <a:buNone/>
            </a:pP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spcAft>
                <a:spcPts val="200"/>
              </a:spcAft>
              <a:buNone/>
            </a:pPr>
            <a:endParaRPr lang="fr-CH" sz="1200" dirty="0">
              <a:solidFill>
                <a:schemeClr val="bg2">
                  <a:lumMod val="75000"/>
                </a:schemeClr>
              </a:solidFill>
            </a:endParaRPr>
          </a:p>
          <a:p>
            <a:pPr marL="266700" indent="-266700">
              <a:lnSpc>
                <a:spcPct val="114000"/>
              </a:lnSpc>
              <a:spcAft>
                <a:spcPts val="200"/>
              </a:spcAft>
              <a:buNone/>
            </a:pPr>
            <a:endParaRPr lang="fr-CH" sz="1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H" sz="11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553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Isolations- oder Intensivpflegezimmer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9" name="Image 28" descr="IMG_0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479880"/>
            <a:ext cx="2537076" cy="3397448"/>
          </a:xfrm>
          <a:prstGeom prst="rect">
            <a:avLst/>
          </a:prstGeom>
        </p:spPr>
      </p:pic>
      <p:pic>
        <p:nvPicPr>
          <p:cNvPr id="31" name="Image 30" descr="IMG_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890" y="2479880"/>
            <a:ext cx="2537076" cy="3397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79880"/>
            <a:ext cx="2548086" cy="33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Isolationszimmer – eine Pflegemassnahme ?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Aufenthalte in Isolationszimmern gelten als Pflegemass-nahme, sind aber umstritten (Bovet, 2009; Klein &amp; König, 2016)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eingeschränkte Bewegungsfreiheit und Autonomie der PatientInnen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Hypostimulierung = Risiko (Bayard, 2011; Mason &amp; Brady, 2009)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therapeutische Funktion für PatientInnen nicht offensichtlich (Bardet Blochet, 2009; Friard, 2009)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Wirksamkeit wissenschaftlich nicht belegt (Bovet, 2009; Nelstrop et al., 2006)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209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Isolationszimmer – eine Pflegemassnahme ?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erschwerter Aufbau einer dialogischen Pflegebeziehung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Verunsicherung von Pflegerinnen und Pflegern (Hoekstra et al., 2004; Mouillerac, 2009)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Dennoch gibt es derzeit keine wirklichen Alternativen zur Nutzung von Isolationszimmern =&gt; Bedürfnis der Teams, die Pflege zu optimieren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826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Musik in der Psychiatriepflege….</a:t>
            </a: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überdeckt die auditorische Wahrnehmung des Körpers (Okamoto et al., 2009)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reduziert Schlafstörungen (Vink et al., 2001)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kann eine emotionale Veränderung herbeiführen (Fredrickson, 2000, 2001)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entspannt, senkt Schmerzen und Blutdruck, verlangsamt Herz- und Atemfrequenz (Lin et al., 2011)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scheint einen positiven Einfluss auf Kognition und emotionale Regulierung zu haben (Morgan, 2010)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5803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solidFill>
                  <a:srgbClr val="4C2177"/>
                </a:solidFill>
              </a:rPr>
              <a:t>Der Musikplayer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04" r="4023" b="1706"/>
          <a:stretch/>
        </p:blipFill>
        <p:spPr>
          <a:xfrm>
            <a:off x="275722" y="2592289"/>
            <a:ext cx="3862545" cy="40050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95" y="1196752"/>
            <a:ext cx="4225461" cy="1413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0101"/>
          <a:stretch/>
        </p:blipFill>
        <p:spPr>
          <a:xfrm>
            <a:off x="5004048" y="3229229"/>
            <a:ext cx="3109451" cy="2970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88224" y="26369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2">
                    <a:lumMod val="75000"/>
                  </a:schemeClr>
                </a:solidFill>
              </a:rPr>
              <a:t>Fig. 2. 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</a:rPr>
              <a:t>Tasten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04048" y="623731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2">
                    <a:lumMod val="75000"/>
                  </a:schemeClr>
                </a:solidFill>
              </a:rPr>
              <a:t>Fig. 3. 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</a:rPr>
              <a:t>Kontrollsystem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47664" y="2226350"/>
            <a:ext cx="271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2">
                    <a:lumMod val="75000"/>
                  </a:schemeClr>
                </a:solidFill>
              </a:rPr>
              <a:t>Fig. 1.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</a:rPr>
              <a:t>Taktiles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</a:rPr>
              <a:t> Interface</a:t>
            </a:r>
            <a:endParaRPr lang="fr-CH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800" dirty="0">
                <a:solidFill>
                  <a:srgbClr val="4C2177"/>
                </a:solidFill>
              </a:rPr>
              <a:t>Musikauswahl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800" dirty="0">
              <a:solidFill>
                <a:srgbClr val="4C2177"/>
              </a:solidFill>
            </a:endParaRPr>
          </a:p>
          <a:p>
            <a:pPr>
              <a:spcAft>
                <a:spcPts val="0"/>
              </a:spcAft>
            </a:pP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55027"/>
              </p:ext>
            </p:extLst>
          </p:nvPr>
        </p:nvGraphicFramePr>
        <p:xfrm>
          <a:off x="328843" y="2391156"/>
          <a:ext cx="8136904" cy="3474720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143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Freudige</a:t>
                      </a:r>
                      <a:r>
                        <a:rPr lang="de-DE" sz="1800" b="0" kern="1200" baseline="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Aktivierung</a:t>
                      </a:r>
                      <a:endParaRPr lang="de-DE" sz="1800" b="0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Telemann, concerto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Bach, Italienisches Konzert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Polka à Micheneau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Warp to level three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Pato</a:t>
                      </a:r>
                    </a:p>
                  </a:txBody>
                  <a:tcPr>
                    <a:lnT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Spannung</a:t>
                      </a:r>
                    </a:p>
                    <a:p>
                      <a:endParaRPr lang="de-DE" sz="1800" b="0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Debussy, la Mer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Lutoslawski, concerto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Anvil of Crom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Prince of Darkness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Souvenirs</a:t>
                      </a:r>
                    </a:p>
                  </a:txBody>
                  <a:tcPr>
                    <a:lnR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Nostalgie</a:t>
                      </a:r>
                    </a:p>
                    <a:p>
                      <a:endParaRPr lang="de-DE" sz="1800" b="0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Tansmann, Elegie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Schumann, Quartett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Bruch, Kol Nidrei</a:t>
                      </a:r>
                    </a:p>
                    <a:p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Milonga Del Angel</a:t>
                      </a:r>
                    </a:p>
                    <a:p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Rylynn</a:t>
                      </a:r>
                    </a:p>
                  </a:txBody>
                  <a:tcPr>
                    <a:lnB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Ruhe</a:t>
                      </a:r>
                    </a:p>
                    <a:p>
                      <a:endParaRPr lang="de-DE" sz="1800" b="0" kern="1200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Liszt, Consolation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Grieg, Peer Gynt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Maquey Blues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 might as well be spring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Astrakan Café</a:t>
                      </a:r>
                    </a:p>
                  </a:txBody>
                  <a:tcPr>
                    <a:lnR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4C2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15816" y="60932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chemeClr val="bg2">
                    <a:lumMod val="75000"/>
                  </a:schemeClr>
                </a:solidFill>
              </a:rPr>
              <a:t>www.amenhotep.ch</a:t>
            </a:r>
          </a:p>
        </p:txBody>
      </p:sp>
      <p:pic>
        <p:nvPicPr>
          <p:cNvPr id="10" name="9 - Polka À Michene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96590" y="2956964"/>
            <a:ext cx="406400" cy="406400"/>
          </a:xfrm>
          <a:prstGeom prst="rect">
            <a:avLst/>
          </a:prstGeom>
        </p:spPr>
      </p:pic>
      <p:pic>
        <p:nvPicPr>
          <p:cNvPr id="11" name="21 - Kol Nidre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09251" y="4682800"/>
            <a:ext cx="406400" cy="406400"/>
          </a:xfrm>
          <a:prstGeom prst="rect">
            <a:avLst/>
          </a:prstGeom>
        </p:spPr>
      </p:pic>
      <p:pic>
        <p:nvPicPr>
          <p:cNvPr id="12" name="14 - Conan - Anvill Of Cr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87541" y="2956964"/>
            <a:ext cx="406400" cy="406400"/>
          </a:xfrm>
          <a:prstGeom prst="rect">
            <a:avLst/>
          </a:prstGeom>
        </p:spPr>
      </p:pic>
      <p:pic>
        <p:nvPicPr>
          <p:cNvPr id="13" name="19 - Peer Gynt Sui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79123" y="44106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6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fr-CH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fr-CH" b="1" dirty="0">
                <a:solidFill>
                  <a:srgbClr val="4C2177"/>
                </a:solidFill>
              </a:rPr>
              <a:t>Vorgehen</a:t>
            </a:r>
          </a:p>
        </p:txBody>
      </p:sp>
    </p:spTree>
    <p:extLst>
      <p:ext uri="{BB962C8B-B14F-4D97-AF65-F5344CB8AC3E}">
        <p14:creationId xmlns:p14="http://schemas.microsoft.com/office/powerpoint/2010/main" val="248243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dL">
  <a:themeElements>
    <a:clrScheme name="Cd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L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d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d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d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d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1381</Words>
  <Application>Microsoft Macintosh PowerPoint</Application>
  <PresentationFormat>Bildschirmpräsentation (4:3)</PresentationFormat>
  <Paragraphs>131</Paragraphs>
  <Slides>20</Slides>
  <Notes>6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Univers</vt:lpstr>
      <vt:lpstr>Wingdings</vt:lpstr>
      <vt:lpstr>CdL</vt:lpstr>
      <vt:lpstr> Musik in Isolationszimmern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Conservatoire de Musique de Lausanne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LH</dc:creator>
  <cp:lastModifiedBy>Melanie Kramer</cp:lastModifiedBy>
  <cp:revision>319</cp:revision>
  <dcterms:created xsi:type="dcterms:W3CDTF">2009-03-31T07:13:57Z</dcterms:created>
  <dcterms:modified xsi:type="dcterms:W3CDTF">2018-09-17T06:59:47Z</dcterms:modified>
</cp:coreProperties>
</file>