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57" r:id="rId3"/>
    <p:sldId id="267" r:id="rId4"/>
    <p:sldId id="268" r:id="rId5"/>
    <p:sldId id="269" r:id="rId6"/>
    <p:sldId id="271" r:id="rId7"/>
    <p:sldId id="272" r:id="rId8"/>
    <p:sldId id="273" r:id="rId9"/>
    <p:sldId id="278" r:id="rId10"/>
    <p:sldId id="279" r:id="rId11"/>
    <p:sldId id="274" r:id="rId12"/>
    <p:sldId id="275" r:id="rId13"/>
    <p:sldId id="277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2"/>
    <a:srgbClr val="E6E7E8"/>
    <a:srgbClr val="636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8" autoAdjust="0"/>
    <p:restoredTop sz="90331" autoAdjust="0"/>
  </p:normalViewPr>
  <p:slideViewPr>
    <p:cSldViewPr>
      <p:cViewPr>
        <p:scale>
          <a:sx n="60" d="100"/>
          <a:sy n="60" d="100"/>
        </p:scale>
        <p:origin x="-2299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474C38-B15D-4E4F-8488-04BFE961A7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952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AD770E-BA38-4A16-BAEF-05E25CAFAB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651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770E-BA38-4A16-BAEF-05E25CAFAB7F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95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770E-BA38-4A16-BAEF-05E25CAFAB7F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864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Erstellung, Mitwirkung, Überarbeitung zahlreicher QM-Dokumente: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770E-BA38-4A16-BAEF-05E25CAFAB7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078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0" lvl="7" indent="0">
              <a:buFontTx/>
              <a:buNone/>
            </a:pPr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770E-BA38-4A16-BAEF-05E25CAFAB7F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79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FB8DF37-6E39-48F3-9F26-B8BC8FCA8A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75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FD3AA9E-4217-439C-8361-732F836FB8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36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E05DCAC-56ED-4186-B836-DD4C9C6071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66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E35E5BA-CD0F-4488-9013-6670275CA7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92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0B820A9-9685-4422-A8CD-4A718D72FA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034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5853678-4607-461E-8208-BD455A8394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09D01A9-2A25-4E2E-8C43-222D7F386B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72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47F7450-BAB5-4B9E-8757-8F307C6EB5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95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C96AB01-AA1C-4F52-82DF-61597B9430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844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59DA2FC-C730-4BB3-9503-336E525714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578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E3AAD52-EABD-4D25-AAFB-EEC565F207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42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Überschrift Kapitel/Seite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Dies ist nur ein Blindtext. Er dient ausschließlich allein dazu, den optisch korrekten Eindruck der tatsächlichen Textmenge und Schriftart auf diesem Layout darzustellen.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028" name="Text Box 17"/>
          <p:cNvSpPr txBox="1">
            <a:spLocks noChangeArrowheads="1"/>
          </p:cNvSpPr>
          <p:nvPr userDrawn="1"/>
        </p:nvSpPr>
        <p:spPr bwMode="auto">
          <a:xfrm>
            <a:off x="4876800" y="3733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F827CC4-F4F7-4650-9D27-D81E61F973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172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  <p:pic>
        <p:nvPicPr>
          <p:cNvPr id="1032" name="Picture 74" descr="AKH-HGgrau(rgb,150dpi)"/>
          <p:cNvPicPr preferRelativeResize="0"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954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76"/>
          <p:cNvGrpSpPr>
            <a:grpSpLocks/>
          </p:cNvGrpSpPr>
          <p:nvPr userDrawn="1"/>
        </p:nvGrpSpPr>
        <p:grpSpPr bwMode="auto">
          <a:xfrm>
            <a:off x="0" y="6092825"/>
            <a:ext cx="9144000" cy="765175"/>
            <a:chOff x="0" y="3838"/>
            <a:chExt cx="5760" cy="482"/>
          </a:xfrm>
        </p:grpSpPr>
        <p:sp>
          <p:nvSpPr>
            <p:cNvPr id="1034" name="Text Box 9"/>
            <p:cNvSpPr txBox="1">
              <a:spLocks noChangeArrowheads="1"/>
            </p:cNvSpPr>
            <p:nvPr userDrawn="1"/>
          </p:nvSpPr>
          <p:spPr bwMode="auto">
            <a:xfrm>
              <a:off x="1152" y="3840"/>
              <a:ext cx="3408" cy="48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16000" tIns="144000" rIns="36000" bIns="360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endParaRPr lang="de-AT" altLang="de-DE" sz="1200" smtClean="0"/>
            </a:p>
          </p:txBody>
        </p:sp>
        <p:pic>
          <p:nvPicPr>
            <p:cNvPr id="1035" name="Picture 33" descr="StadtWien_istanders2(mRand,orange)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" y="3867"/>
              <a:ext cx="121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KAV-Logo(mRand,20grau)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3868"/>
              <a:ext cx="59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0"/>
            <p:cNvSpPr txBox="1">
              <a:spLocks noChangeArrowheads="1"/>
            </p:cNvSpPr>
            <p:nvPr userDrawn="1"/>
          </p:nvSpPr>
          <p:spPr bwMode="auto">
            <a:xfrm>
              <a:off x="0" y="3838"/>
              <a:ext cx="5760" cy="34"/>
            </a:xfrm>
            <a:prstGeom prst="rect">
              <a:avLst/>
            </a:prstGeom>
            <a:solidFill>
              <a:srgbClr val="DF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defRPr/>
              </a:pPr>
              <a:endParaRPr lang="de-DE" altLang="de-DE" sz="200" smtClean="0">
                <a:solidFill>
                  <a:srgbClr val="FFFFFF"/>
                </a:solidFill>
                <a:latin typeface="Arial Black" pitchFamily="34" charset="0"/>
              </a:endParaRPr>
            </a:p>
            <a:p>
              <a:pPr>
                <a:defRPr/>
              </a:pPr>
              <a:endParaRPr lang="de-DE" altLang="de-DE" sz="3400" b="1" smtClean="0">
                <a:solidFill>
                  <a:srgbClr val="FFFFFF"/>
                </a:solidFill>
                <a:latin typeface="Arial Narrow" pitchFamily="34" charset="0"/>
              </a:endParaRPr>
            </a:p>
            <a:p>
              <a:pPr>
                <a:defRPr/>
              </a:pPr>
              <a:endParaRPr lang="de-DE" altLang="de-DE" sz="2000" smtClean="0">
                <a:solidFill>
                  <a:srgbClr val="FFFFFF"/>
                </a:solidFill>
                <a:latin typeface="Arial Narrow" pitchFamily="34" charset="0"/>
              </a:endParaRPr>
            </a:p>
            <a:p>
              <a:pPr>
                <a:defRPr/>
              </a:pPr>
              <a:endParaRPr lang="de-DE" altLang="de-DE" sz="2200" smtClean="0">
                <a:latin typeface="Arial Narrow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952328"/>
          </a:xfrm>
        </p:spPr>
        <p:txBody>
          <a:bodyPr/>
          <a:lstStyle/>
          <a:p>
            <a:pPr algn="ctr"/>
            <a:r>
              <a:rPr lang="de-DE" altLang="de-DE" dirty="0" smtClean="0"/>
              <a:t>Es war einmal… </a:t>
            </a:r>
            <a:br>
              <a:rPr lang="de-DE" altLang="de-DE" dirty="0" smtClean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die Geschichte des Deeskalationsmanagements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000" dirty="0" smtClean="0"/>
              <a:t>Univ. Klinik für Psychiatrie und Psychotherapie</a:t>
            </a:r>
            <a:br>
              <a:rPr lang="de-DE" altLang="de-DE" sz="2000" dirty="0" smtClean="0"/>
            </a:br>
            <a:r>
              <a:rPr lang="de-DE" altLang="de-DE" sz="2000" dirty="0" smtClean="0"/>
              <a:t>Univ. Klinik für Kinder- und Jugendpsychiatrie</a:t>
            </a:r>
            <a:endParaRPr lang="de-AT" altLang="de-DE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21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Qualitätsmanagement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Deeskalationsmanagement/Schutzfixierung</a:t>
            </a:r>
          </a:p>
          <a:p>
            <a:pPr lvl="0"/>
            <a:r>
              <a:rPr lang="de-DE" dirty="0" smtClean="0"/>
              <a:t>Notrufsysteme (DECT, Generalalarm)</a:t>
            </a:r>
            <a:endParaRPr lang="de-AT" dirty="0"/>
          </a:p>
          <a:p>
            <a:pPr lvl="0"/>
            <a:r>
              <a:rPr lang="de-AT" dirty="0" smtClean="0"/>
              <a:t>Psychiatrischer Akutwagen</a:t>
            </a:r>
            <a:endParaRPr lang="de-AT" dirty="0"/>
          </a:p>
          <a:p>
            <a:pPr lvl="0"/>
            <a:r>
              <a:rPr lang="de-AT" dirty="0" smtClean="0"/>
              <a:t>Aggressionsereignisse</a:t>
            </a:r>
            <a:r>
              <a:rPr lang="de-AT" dirty="0"/>
              <a:t>, Erfassung und </a:t>
            </a:r>
            <a:r>
              <a:rPr lang="de-AT" dirty="0" smtClean="0"/>
              <a:t>Dokumentation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25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Hausweite Vernetzung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Gründung des Netzwerks „</a:t>
            </a:r>
            <a:r>
              <a:rPr lang="de-DE" dirty="0" err="1" smtClean="0"/>
              <a:t>SiDe</a:t>
            </a:r>
            <a:r>
              <a:rPr lang="de-DE" dirty="0" smtClean="0"/>
              <a:t>“ (Sicherheits- und Deeskalationsmanagement) Anfang 2017</a:t>
            </a:r>
          </a:p>
          <a:p>
            <a:r>
              <a:rPr lang="de-DE" dirty="0" smtClean="0"/>
              <a:t>Regelmäßige Netzwerktreffen einmal pro Quartal</a:t>
            </a:r>
          </a:p>
          <a:p>
            <a:endParaRPr lang="de-DE" dirty="0"/>
          </a:p>
          <a:p>
            <a:pPr lvl="0"/>
            <a:r>
              <a:rPr lang="de-DE" dirty="0" smtClean="0"/>
              <a:t>Ziele und Schwerpunkte:</a:t>
            </a:r>
            <a:endParaRPr lang="de-DE" dirty="0"/>
          </a:p>
          <a:p>
            <a:pPr lvl="1"/>
            <a:r>
              <a:rPr lang="de-AT" dirty="0" smtClean="0"/>
              <a:t>Vernetzung</a:t>
            </a:r>
            <a:r>
              <a:rPr lang="de-AT" dirty="0"/>
              <a:t>, </a:t>
            </a:r>
            <a:r>
              <a:rPr lang="de-AT" dirty="0" smtClean="0"/>
              <a:t>Informationsaustausch</a:t>
            </a:r>
            <a:endParaRPr lang="de-AT" dirty="0"/>
          </a:p>
          <a:p>
            <a:pPr lvl="1"/>
            <a:r>
              <a:rPr lang="de-AT" dirty="0" smtClean="0"/>
              <a:t>Beratungstätigkeit </a:t>
            </a:r>
            <a:r>
              <a:rPr lang="de-AT" dirty="0"/>
              <a:t>für alle </a:t>
            </a:r>
            <a:r>
              <a:rPr lang="de-AT" dirty="0" smtClean="0"/>
              <a:t>Bereiche</a:t>
            </a:r>
            <a:endParaRPr lang="de-AT" dirty="0"/>
          </a:p>
          <a:p>
            <a:pPr lvl="1"/>
            <a:r>
              <a:rPr lang="de-AT" dirty="0" smtClean="0"/>
              <a:t>Entwicklung </a:t>
            </a:r>
            <a:r>
              <a:rPr lang="de-AT" dirty="0"/>
              <a:t>von </a:t>
            </a:r>
            <a:r>
              <a:rPr lang="de-AT" dirty="0" smtClean="0"/>
              <a:t>Fortbildungsangeboten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7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Akzeptanz des Fortbildungsangebotes durch andere Berufsgruppen</a:t>
            </a:r>
          </a:p>
          <a:p>
            <a:r>
              <a:rPr lang="de-DE" dirty="0" smtClean="0"/>
              <a:t>Nachhaltigkeit</a:t>
            </a:r>
          </a:p>
          <a:p>
            <a:r>
              <a:rPr lang="de-DE" dirty="0" smtClean="0"/>
              <a:t>Kommende Herausforderungen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52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Noch Fragen???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18" y="1340768"/>
            <a:ext cx="5681964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  <p:sp>
        <p:nvSpPr>
          <p:cNvPr id="9" name="Rechteck 8"/>
          <p:cNvSpPr/>
          <p:nvPr/>
        </p:nvSpPr>
        <p:spPr>
          <a:xfrm>
            <a:off x="251520" y="5740572"/>
            <a:ext cx="864096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1050" dirty="0">
                <a:latin typeface="+mj-lt"/>
              </a:rPr>
              <a:t>Bildquelle: </a:t>
            </a:r>
            <a:r>
              <a:rPr lang="de-AT" altLang="de-DE" sz="1050" dirty="0" err="1">
                <a:latin typeface="+mj-lt"/>
              </a:rPr>
              <a:t>z.V.g</a:t>
            </a:r>
            <a:r>
              <a:rPr lang="de-AT" altLang="de-DE" sz="1050" dirty="0">
                <a:latin typeface="+mj-lt"/>
              </a:rPr>
              <a:t>. – Team Deeskalation </a:t>
            </a:r>
            <a:r>
              <a:rPr lang="de-AT" altLang="de-DE" sz="1050" dirty="0" smtClean="0">
                <a:latin typeface="+mj-lt"/>
              </a:rPr>
              <a:t>UKPP/KJP 2016</a:t>
            </a:r>
            <a:endParaRPr lang="de-AT" altLang="de-DE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Agenda</a:t>
            </a:r>
            <a:endParaRPr lang="de-AT" dirty="0"/>
          </a:p>
        </p:txBody>
      </p:sp>
      <p:sp>
        <p:nvSpPr>
          <p:cNvPr id="1024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219671"/>
            <a:ext cx="7467600" cy="48736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Warum Deeskalationsmanagement</a:t>
            </a:r>
            <a:r>
              <a:rPr lang="de-DE" altLang="de-DE" dirty="0"/>
              <a:t>?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Die Anfänge ab 2004</a:t>
            </a:r>
          </a:p>
          <a:p>
            <a:pPr eaLnBrk="1" hangingPunct="1"/>
            <a:r>
              <a:rPr lang="de-DE" altLang="de-DE" dirty="0" smtClean="0"/>
              <a:t>Erweiterung des Trainerinnen-/Trainerteams</a:t>
            </a:r>
          </a:p>
          <a:p>
            <a:pPr eaLnBrk="1" hangingPunct="1"/>
            <a:r>
              <a:rPr lang="de-DE" altLang="de-DE" dirty="0" smtClean="0"/>
              <a:t>Überarbeitung des Fortbildungsangebotes</a:t>
            </a:r>
          </a:p>
          <a:p>
            <a:pPr eaLnBrk="1" hangingPunct="1"/>
            <a:r>
              <a:rPr lang="de-DE" altLang="de-DE" dirty="0" smtClean="0"/>
              <a:t>Sicherheitsmanagement</a:t>
            </a:r>
          </a:p>
          <a:p>
            <a:pPr eaLnBrk="1" hangingPunct="1"/>
            <a:r>
              <a:rPr lang="de-DE" altLang="de-DE" dirty="0" smtClean="0"/>
              <a:t>Hausweite Vernetzung</a:t>
            </a:r>
          </a:p>
          <a:p>
            <a:pPr eaLnBrk="1" hangingPunct="1"/>
            <a:r>
              <a:rPr lang="de-DE" altLang="de-DE" dirty="0" smtClean="0"/>
              <a:t>Diskussion</a:t>
            </a:r>
          </a:p>
          <a:p>
            <a:pPr eaLnBrk="1" hangingPunct="1"/>
            <a:endParaRPr lang="de-AT" altLang="de-DE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72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Deeskalationsmanagement?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ArbeitnehmerInnenschutzgesetz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Kenntnis sicherheits- und deeskalationsspezifischer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	Maßnahmen</a:t>
            </a:r>
          </a:p>
          <a:p>
            <a:r>
              <a:rPr lang="de-DE" dirty="0" smtClean="0"/>
              <a:t>Beratungsfunktion</a:t>
            </a:r>
          </a:p>
          <a:p>
            <a:r>
              <a:rPr lang="de-DE" dirty="0" smtClean="0"/>
              <a:t>Ansprechperson für Nachbesprechungen nach Aggressionsereignissen</a:t>
            </a:r>
          </a:p>
          <a:p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9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Anfänge ab 2004…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Ausbildung zweier Trainerinnen im Wiener KAV</a:t>
            </a:r>
          </a:p>
          <a:p>
            <a:pPr>
              <a:tabLst>
                <a:tab pos="536575" algn="l"/>
              </a:tabLst>
            </a:pPr>
            <a:r>
              <a:rPr lang="de-DE" dirty="0" smtClean="0"/>
              <a:t>Ab 2005 zwei bis drei 40-stündige Basiskurse pro Jahr</a:t>
            </a:r>
          </a:p>
          <a:p>
            <a:pPr lvl="1">
              <a:tabLst>
                <a:tab pos="536575" algn="l"/>
              </a:tabLst>
            </a:pPr>
            <a:r>
              <a:rPr lang="de-DE" dirty="0" smtClean="0"/>
              <a:t>Schulung </a:t>
            </a:r>
            <a:r>
              <a:rPr lang="de-DE" dirty="0"/>
              <a:t>des Pflegepersonals (nahezu 100</a:t>
            </a:r>
            <a:r>
              <a:rPr lang="de-DE" dirty="0" smtClean="0"/>
              <a:t>%)</a:t>
            </a:r>
            <a:endParaRPr lang="de-DE" dirty="0"/>
          </a:p>
          <a:p>
            <a:pPr lvl="1">
              <a:tabLst>
                <a:tab pos="536575" algn="l"/>
              </a:tabLst>
            </a:pPr>
            <a:r>
              <a:rPr lang="de-DE" dirty="0" smtClean="0"/>
              <a:t>Schulung </a:t>
            </a:r>
            <a:r>
              <a:rPr lang="de-DE" dirty="0"/>
              <a:t>zahlreicher </a:t>
            </a:r>
            <a:r>
              <a:rPr lang="de-DE" dirty="0" err="1"/>
              <a:t>TeilnehmerInnen</a:t>
            </a:r>
            <a:r>
              <a:rPr lang="de-DE" dirty="0"/>
              <a:t> anderer </a:t>
            </a:r>
            <a:r>
              <a:rPr lang="de-DE" dirty="0" smtClean="0"/>
              <a:t>Berufsgruppen</a:t>
            </a:r>
            <a:endParaRPr lang="de-DE" dirty="0"/>
          </a:p>
          <a:p>
            <a:r>
              <a:rPr lang="de-DE" dirty="0" smtClean="0"/>
              <a:t>Zwölf mal pro Jahr zweistündige Auffrischungen der Körpertechniken</a:t>
            </a:r>
          </a:p>
          <a:p>
            <a:r>
              <a:rPr lang="de-DE" dirty="0" smtClean="0"/>
              <a:t>Zusatzmodul: „Erfolgreich kommunizieren“ nach absolviertem Basiskurs (zwei Mal pro Jahr)</a:t>
            </a:r>
          </a:p>
          <a:p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1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Basiskurs „Aggression, Gewalt und Deeskalationsmanagement“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40 Stunden</a:t>
            </a:r>
          </a:p>
          <a:p>
            <a:r>
              <a:rPr lang="de-DE" dirty="0" smtClean="0"/>
              <a:t>Theorie und Praxis abwechselnd zu gleichen Teilen</a:t>
            </a:r>
          </a:p>
          <a:p>
            <a:r>
              <a:rPr lang="de-DE" dirty="0" smtClean="0"/>
              <a:t>Inhalte (exemplarisch):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Definitionen Aggression/Gewalt/Grenzen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Erfahrungen mit Aggression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Kommunikation und Konfliktmanagement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Rechtliche Grundlagen, Haltung, Ethik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Umgang mit Trauma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Erfassung von Aggressionsereignissen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Sicherheitsmanagement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Kommunikationsgestützte Körperinterventionen (Befreiungstechniken, Teamtechnik)</a:t>
            </a:r>
            <a:endParaRPr lang="de-AT" dirty="0" smtClean="0">
              <a:sym typeface="Wingdings" panose="05000000000000000000" pitchFamily="2" charset="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31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 des Trainerinnen-/Trainerteams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2014/15 Ausbildung einer Trainerin und eines Trainers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/>
              <a:t>Team seit 2015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2" y="2708920"/>
            <a:ext cx="1418250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82" y="3108295"/>
            <a:ext cx="2484000" cy="1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82" y="2839068"/>
            <a:ext cx="1620000" cy="193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29" y="2856337"/>
            <a:ext cx="2151577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938608" y="4904920"/>
            <a:ext cx="352853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de-AT" altLang="de-DE" sz="1050" dirty="0">
                <a:solidFill>
                  <a:srgbClr val="000000"/>
                </a:solidFill>
                <a:latin typeface="Arial"/>
              </a:rPr>
              <a:t>Bildquelle: </a:t>
            </a:r>
            <a:r>
              <a:rPr lang="de-AT" altLang="de-DE" sz="1050" dirty="0" err="1">
                <a:solidFill>
                  <a:srgbClr val="000000"/>
                </a:solidFill>
                <a:latin typeface="Arial"/>
              </a:rPr>
              <a:t>z.V.g</a:t>
            </a:r>
            <a:r>
              <a:rPr lang="de-AT" altLang="de-DE" sz="1050" dirty="0">
                <a:solidFill>
                  <a:srgbClr val="000000"/>
                </a:solidFill>
                <a:latin typeface="Arial"/>
              </a:rPr>
              <a:t>. – Team Deeskalation UKPP/KJP 2016</a:t>
            </a:r>
          </a:p>
        </p:txBody>
      </p:sp>
    </p:spTree>
    <p:extLst>
      <p:ext uri="{BB962C8B-B14F-4D97-AF65-F5344CB8AC3E}">
        <p14:creationId xmlns:p14="http://schemas.microsoft.com/office/powerpoint/2010/main" val="38082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Überarbeitung des Fortbildungsangebotes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Aktualisierung der Basiswoche</a:t>
            </a:r>
          </a:p>
          <a:p>
            <a:r>
              <a:rPr lang="de-DE" dirty="0" smtClean="0"/>
              <a:t>Neukonzipierung der Auffrischungen:</a:t>
            </a:r>
            <a:endParaRPr lang="de-AT" dirty="0"/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Erweiterung auf acht Stunden inkl. theoretischem Input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Schwerpunkt auf Erfahrungsaustausch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ausreichend Zeit für die Auffrischung der kommunikationsgestützten Körperinterventionen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Fortbildung: Inhaltliche Anforderungen bei der Dokumentation psychiatrischer Notfälle (1,5 Stunden)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44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Sicherheitsmanagement – </a:t>
            </a:r>
            <a:br>
              <a:rPr lang="de-DE" dirty="0" smtClean="0"/>
            </a:br>
            <a:r>
              <a:rPr lang="de-DE" dirty="0" smtClean="0"/>
              <a:t>Psychiatrischer Akutwagen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Problemstellung: Stationsfremde Pflegepersonen finden im </a:t>
            </a:r>
            <a:r>
              <a:rPr lang="de-DE" dirty="0" err="1" smtClean="0"/>
              <a:t>Akutfall</a:t>
            </a:r>
            <a:r>
              <a:rPr lang="de-DE" dirty="0" smtClean="0"/>
              <a:t> die notwendigen Utensilien nicht so schnell</a:t>
            </a:r>
          </a:p>
          <a:p>
            <a:r>
              <a:rPr lang="de-DE" dirty="0" smtClean="0"/>
              <a:t>Lösung: Einführung eines standardisiert bestückten psychiatrischen Akutwagens für die Stationen der UKPP</a:t>
            </a:r>
          </a:p>
          <a:p>
            <a:r>
              <a:rPr lang="de-DE" dirty="0" smtClean="0"/>
              <a:t>Vorteile: Stammpersonal kann die Patientin/den Patienten versorgen und herbeigerufene Personen können sich um Medikamente und die Vorbereitung der Schutzfixierung kümmern</a:t>
            </a:r>
          </a:p>
          <a:p>
            <a:endParaRPr lang="de-DE" dirty="0" smtClean="0"/>
          </a:p>
          <a:p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1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Psychiatrischer Akutwagen</a:t>
            </a:r>
          </a:p>
        </p:txBody>
      </p:sp>
      <p:pic>
        <p:nvPicPr>
          <p:cNvPr id="7172" name="Picture 6" descr="DSCN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205038"/>
            <a:ext cx="26336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SCN3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720"/>
            <a:ext cx="35131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DSCN3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58046"/>
            <a:ext cx="35131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DSCN3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175"/>
            <a:ext cx="28114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28.09.2018</a:t>
            </a:r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altLang="de-DE" smtClean="0"/>
              <a:t>Heller Christoph, Wimmer Kerstin</a:t>
            </a:r>
            <a:endParaRPr lang="de-DE" altLang="de-DE"/>
          </a:p>
        </p:txBody>
      </p:sp>
      <p:sp>
        <p:nvSpPr>
          <p:cNvPr id="4" name="Rechteck 3"/>
          <p:cNvSpPr/>
          <p:nvPr/>
        </p:nvSpPr>
        <p:spPr>
          <a:xfrm>
            <a:off x="6140003" y="5319556"/>
            <a:ext cx="31318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1050" dirty="0">
                <a:latin typeface="+mj-lt"/>
              </a:rPr>
              <a:t>Bildquelle: </a:t>
            </a:r>
            <a:r>
              <a:rPr lang="de-AT" altLang="de-DE" sz="1050" dirty="0" err="1">
                <a:latin typeface="+mj-lt"/>
              </a:rPr>
              <a:t>z.V.g</a:t>
            </a:r>
            <a:r>
              <a:rPr lang="de-AT" altLang="de-DE" sz="1050" dirty="0">
                <a:latin typeface="+mj-lt"/>
              </a:rPr>
              <a:t>. – Team Deeskalation UKPP/KJP 2016</a:t>
            </a:r>
          </a:p>
        </p:txBody>
      </p:sp>
    </p:spTree>
    <p:extLst>
      <p:ext uri="{BB962C8B-B14F-4D97-AF65-F5344CB8AC3E}">
        <p14:creationId xmlns:p14="http://schemas.microsoft.com/office/powerpoint/2010/main" val="10291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Bildschirmpräsentation (4:3)</PresentationFormat>
  <Paragraphs>102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Standarddesign</vt:lpstr>
      <vt:lpstr>Es war einmal…   die Geschichte des Deeskalationsmanagements   Univ. Klinik für Psychiatrie und Psychotherapie Univ. Klinik für Kinder- und Jugendpsychiatrie</vt:lpstr>
      <vt:lpstr>Agenda</vt:lpstr>
      <vt:lpstr>Warum Deeskalationsmanagement?</vt:lpstr>
      <vt:lpstr>Die Anfänge ab 2004…</vt:lpstr>
      <vt:lpstr>Basiskurs „Aggression, Gewalt und Deeskalationsmanagement“</vt:lpstr>
      <vt:lpstr>Erweiterung des Trainerinnen-/Trainerteams</vt:lpstr>
      <vt:lpstr>Überarbeitung des Fortbildungsangebotes</vt:lpstr>
      <vt:lpstr>Sicherheitsmanagement –  Psychiatrischer Akutwagen</vt:lpstr>
      <vt:lpstr>Psychiatrischer Akutwagen</vt:lpstr>
      <vt:lpstr>Qualitätsmanagement </vt:lpstr>
      <vt:lpstr>Hausweite Vernetzung</vt:lpstr>
      <vt:lpstr>Diskussion</vt:lpstr>
      <vt:lpstr>Noch Fragen???</vt:lpstr>
    </vt:vector>
  </TitlesOfParts>
  <Company>EDV Management Betriebsführungszentrum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christian pavlovsky</dc:creator>
  <cp:lastModifiedBy>admin</cp:lastModifiedBy>
  <cp:revision>106</cp:revision>
  <dcterms:created xsi:type="dcterms:W3CDTF">2003-09-22T14:09:12Z</dcterms:created>
  <dcterms:modified xsi:type="dcterms:W3CDTF">2018-09-12T07:04:41Z</dcterms:modified>
</cp:coreProperties>
</file>