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4" r:id="rId3"/>
    <p:sldId id="390" r:id="rId4"/>
    <p:sldId id="258" r:id="rId5"/>
    <p:sldId id="388" r:id="rId6"/>
    <p:sldId id="262" r:id="rId7"/>
    <p:sldId id="263" r:id="rId8"/>
    <p:sldId id="386" r:id="rId9"/>
    <p:sldId id="380" r:id="rId10"/>
    <p:sldId id="287" r:id="rId11"/>
    <p:sldId id="260" r:id="rId12"/>
    <p:sldId id="389" r:id="rId13"/>
    <p:sldId id="379" r:id="rId14"/>
    <p:sldId id="352" r:id="rId15"/>
    <p:sldId id="304" r:id="rId16"/>
    <p:sldId id="387" r:id="rId17"/>
    <p:sldId id="372" r:id="rId18"/>
    <p:sldId id="373" r:id="rId19"/>
    <p:sldId id="374" r:id="rId20"/>
    <p:sldId id="375" r:id="rId21"/>
    <p:sldId id="377" r:id="rId22"/>
    <p:sldId id="383" r:id="rId23"/>
    <p:sldId id="384" r:id="rId24"/>
    <p:sldId id="376" r:id="rId25"/>
    <p:sldId id="378" r:id="rId26"/>
    <p:sldId id="332" r:id="rId27"/>
    <p:sldId id="369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D65B972-CF6C-4AFC-8D93-F113AB1E0B33}">
          <p14:sldIdLst>
            <p14:sldId id="256"/>
            <p14:sldId id="264"/>
            <p14:sldId id="390"/>
            <p14:sldId id="258"/>
            <p14:sldId id="388"/>
            <p14:sldId id="262"/>
            <p14:sldId id="263"/>
            <p14:sldId id="386"/>
            <p14:sldId id="380"/>
            <p14:sldId id="287"/>
            <p14:sldId id="260"/>
            <p14:sldId id="389"/>
            <p14:sldId id="379"/>
            <p14:sldId id="352"/>
            <p14:sldId id="304"/>
            <p14:sldId id="387"/>
            <p14:sldId id="372"/>
            <p14:sldId id="373"/>
            <p14:sldId id="374"/>
            <p14:sldId id="375"/>
            <p14:sldId id="377"/>
            <p14:sldId id="383"/>
            <p14:sldId id="384"/>
            <p14:sldId id="376"/>
            <p14:sldId id="378"/>
            <p14:sldId id="332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8944-E3A4-471C-A544-C2AA91C24A02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0A7AA20E-5F32-433E-9030-85D51119EC94}">
      <dgm:prSet phldrT="[Text]" custT="1"/>
      <dgm:spPr/>
      <dgm:t>
        <a:bodyPr/>
        <a:lstStyle/>
        <a:p>
          <a:r>
            <a:rPr lang="de-DE" sz="1800" b="1" dirty="0"/>
            <a:t>Psycho</a:t>
          </a:r>
        </a:p>
        <a:p>
          <a:r>
            <a:rPr lang="de-DE" sz="1800" dirty="0"/>
            <a:t>Emotionen</a:t>
          </a:r>
        </a:p>
        <a:p>
          <a:r>
            <a:rPr lang="de-DE" sz="1800" dirty="0"/>
            <a:t>Kognitionen</a:t>
          </a:r>
        </a:p>
        <a:p>
          <a:r>
            <a:rPr lang="de-DE" sz="1800" dirty="0"/>
            <a:t>Einstellungen</a:t>
          </a:r>
        </a:p>
        <a:p>
          <a:r>
            <a:rPr lang="de-DE" sz="1800" dirty="0"/>
            <a:t>Verhalten</a:t>
          </a:r>
        </a:p>
        <a:p>
          <a:endParaRPr lang="de-DE" sz="1100" dirty="0"/>
        </a:p>
      </dgm:t>
    </dgm:pt>
    <dgm:pt modelId="{FF63B8D0-033D-46E4-B4E9-39703801C076}" type="parTrans" cxnId="{C4433C96-5F71-462B-9F02-F5BF9837FC85}">
      <dgm:prSet/>
      <dgm:spPr/>
      <dgm:t>
        <a:bodyPr/>
        <a:lstStyle/>
        <a:p>
          <a:endParaRPr lang="de-DE"/>
        </a:p>
      </dgm:t>
    </dgm:pt>
    <dgm:pt modelId="{3CDBABF5-C6EA-41C6-BECB-380EBB978F45}" type="sibTrans" cxnId="{C4433C96-5F71-462B-9F02-F5BF9837FC85}">
      <dgm:prSet/>
      <dgm:spPr/>
      <dgm:t>
        <a:bodyPr/>
        <a:lstStyle/>
        <a:p>
          <a:endParaRPr lang="de-DE"/>
        </a:p>
      </dgm:t>
    </dgm:pt>
    <dgm:pt modelId="{7895690B-4457-4887-8BF5-09E1F2ADDB74}">
      <dgm:prSet phldrT="[Text]" custT="1"/>
      <dgm:spPr/>
      <dgm:t>
        <a:bodyPr/>
        <a:lstStyle/>
        <a:p>
          <a:r>
            <a:rPr lang="de-DE" sz="1800" b="1" dirty="0"/>
            <a:t>Sozial</a:t>
          </a:r>
        </a:p>
        <a:p>
          <a:r>
            <a:rPr lang="de-DE" sz="1800" dirty="0"/>
            <a:t>Soziokulturelle Normen/Werte</a:t>
          </a:r>
        </a:p>
        <a:p>
          <a:r>
            <a:rPr lang="de-DE" sz="1800" dirty="0"/>
            <a:t>Soziale Umweltbedingungen</a:t>
          </a:r>
        </a:p>
        <a:p>
          <a:r>
            <a:rPr lang="de-DE" sz="1800" dirty="0"/>
            <a:t>Bindungs- und </a:t>
          </a:r>
        </a:p>
        <a:p>
          <a:r>
            <a:rPr lang="de-DE" sz="1800" dirty="0"/>
            <a:t>Beziehungsfähigkeit  </a:t>
          </a:r>
        </a:p>
        <a:p>
          <a:endParaRPr lang="de-DE" sz="700" dirty="0"/>
        </a:p>
        <a:p>
          <a:endParaRPr lang="de-DE" sz="700" dirty="0"/>
        </a:p>
        <a:p>
          <a:endParaRPr lang="de-DE" sz="700" dirty="0"/>
        </a:p>
      </dgm:t>
    </dgm:pt>
    <dgm:pt modelId="{55750AE4-9B2E-4DC9-9AAF-CEFB189E6DEB}" type="parTrans" cxnId="{DAB04B0D-0808-422C-BC59-6E04E40705B3}">
      <dgm:prSet/>
      <dgm:spPr/>
      <dgm:t>
        <a:bodyPr/>
        <a:lstStyle/>
        <a:p>
          <a:endParaRPr lang="de-DE"/>
        </a:p>
      </dgm:t>
    </dgm:pt>
    <dgm:pt modelId="{0EEE6091-D143-4D8A-A39E-67D03779B7D5}" type="sibTrans" cxnId="{DAB04B0D-0808-422C-BC59-6E04E40705B3}">
      <dgm:prSet/>
      <dgm:spPr/>
      <dgm:t>
        <a:bodyPr/>
        <a:lstStyle/>
        <a:p>
          <a:endParaRPr lang="de-DE"/>
        </a:p>
      </dgm:t>
    </dgm:pt>
    <dgm:pt modelId="{3BB5A352-4DF4-4337-9942-1927BBD99B1E}">
      <dgm:prSet phldrT="[Text]" custT="1"/>
      <dgm:spPr/>
      <dgm:t>
        <a:bodyPr/>
        <a:lstStyle/>
        <a:p>
          <a:pPr algn="ctr"/>
          <a:r>
            <a:rPr lang="de-DE" sz="1800" b="1" dirty="0"/>
            <a:t>Bio</a:t>
          </a:r>
        </a:p>
        <a:p>
          <a:pPr algn="ctr"/>
          <a:r>
            <a:rPr lang="de-DE" sz="1800" dirty="0"/>
            <a:t>Genetik</a:t>
          </a:r>
        </a:p>
        <a:p>
          <a:pPr algn="ctr"/>
          <a:r>
            <a:rPr lang="de-DE" sz="1800" dirty="0"/>
            <a:t>Morpho-/Physiologie</a:t>
          </a:r>
        </a:p>
        <a:p>
          <a:pPr algn="ctr"/>
          <a:r>
            <a:rPr lang="de-DE" sz="1800" dirty="0"/>
            <a:t>Neuroimmunologie</a:t>
          </a:r>
        </a:p>
        <a:p>
          <a:pPr algn="ctr"/>
          <a:r>
            <a:rPr lang="de-DE" sz="1800" dirty="0"/>
            <a:t>Wahrnehmung</a:t>
          </a:r>
        </a:p>
        <a:p>
          <a:pPr algn="ctr"/>
          <a:r>
            <a:rPr lang="de-DE" sz="1800" dirty="0"/>
            <a:t>Reaktionsmuster</a:t>
          </a:r>
        </a:p>
        <a:p>
          <a:pPr algn="ctr"/>
          <a:endParaRPr lang="de-DE" sz="1100" dirty="0"/>
        </a:p>
      </dgm:t>
    </dgm:pt>
    <dgm:pt modelId="{671236DB-DB43-4C90-AEA4-D21561745416}" type="parTrans" cxnId="{D0B10A8D-BBE2-49B1-AAC4-C9FAC48BBFB8}">
      <dgm:prSet/>
      <dgm:spPr/>
      <dgm:t>
        <a:bodyPr/>
        <a:lstStyle/>
        <a:p>
          <a:endParaRPr lang="de-DE"/>
        </a:p>
      </dgm:t>
    </dgm:pt>
    <dgm:pt modelId="{7A12CDB3-5FB8-4621-91FA-710E6793F618}" type="sibTrans" cxnId="{D0B10A8D-BBE2-49B1-AAC4-C9FAC48BBFB8}">
      <dgm:prSet/>
      <dgm:spPr/>
      <dgm:t>
        <a:bodyPr/>
        <a:lstStyle/>
        <a:p>
          <a:endParaRPr lang="de-DE"/>
        </a:p>
      </dgm:t>
    </dgm:pt>
    <dgm:pt modelId="{3A17D036-BD6D-4E82-B2B6-C52A80F8FD27}" type="pres">
      <dgm:prSet presAssocID="{F72C8944-E3A4-471C-A544-C2AA91C24A02}" presName="compositeShape" presStyleCnt="0">
        <dgm:presLayoutVars>
          <dgm:chMax val="7"/>
          <dgm:dir/>
          <dgm:resizeHandles val="exact"/>
        </dgm:presLayoutVars>
      </dgm:prSet>
      <dgm:spPr/>
    </dgm:pt>
    <dgm:pt modelId="{F93EAFCB-00FD-4184-9862-3E1D8AB19E75}" type="pres">
      <dgm:prSet presAssocID="{F72C8944-E3A4-471C-A544-C2AA91C24A02}" presName="wedge1" presStyleLbl="node1" presStyleIdx="0" presStyleCnt="3" custScaleX="130119"/>
      <dgm:spPr/>
      <dgm:t>
        <a:bodyPr/>
        <a:lstStyle/>
        <a:p>
          <a:endParaRPr lang="de-DE"/>
        </a:p>
      </dgm:t>
    </dgm:pt>
    <dgm:pt modelId="{55CB7A36-AAB3-4CAF-AC84-AA6B20BF345A}" type="pres">
      <dgm:prSet presAssocID="{F72C8944-E3A4-471C-A544-C2AA91C24A02}" presName="dummy1a" presStyleCnt="0"/>
      <dgm:spPr/>
    </dgm:pt>
    <dgm:pt modelId="{A11C3352-2BBF-4FA4-96B1-F1653E7EC555}" type="pres">
      <dgm:prSet presAssocID="{F72C8944-E3A4-471C-A544-C2AA91C24A02}" presName="dummy1b" presStyleCnt="0"/>
      <dgm:spPr/>
    </dgm:pt>
    <dgm:pt modelId="{888FE1D3-0883-447C-A7FF-A9A7ABFF8328}" type="pres">
      <dgm:prSet presAssocID="{F72C8944-E3A4-471C-A544-C2AA91C24A0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FBB2BD-88B0-45CA-AD88-7C9A48A5BDC9}" type="pres">
      <dgm:prSet presAssocID="{F72C8944-E3A4-471C-A544-C2AA91C24A02}" presName="wedge2" presStyleLbl="node1" presStyleIdx="1" presStyleCnt="3" custScaleX="137860" custScaleY="127565"/>
      <dgm:spPr/>
      <dgm:t>
        <a:bodyPr/>
        <a:lstStyle/>
        <a:p>
          <a:endParaRPr lang="de-DE"/>
        </a:p>
      </dgm:t>
    </dgm:pt>
    <dgm:pt modelId="{44CA97EF-A4E2-4E0B-8751-2096C31A7E29}" type="pres">
      <dgm:prSet presAssocID="{F72C8944-E3A4-471C-A544-C2AA91C24A02}" presName="dummy2a" presStyleCnt="0"/>
      <dgm:spPr/>
    </dgm:pt>
    <dgm:pt modelId="{41E8B390-D922-4E3B-ADEA-94A1BB03C664}" type="pres">
      <dgm:prSet presAssocID="{F72C8944-E3A4-471C-A544-C2AA91C24A02}" presName="dummy2b" presStyleCnt="0"/>
      <dgm:spPr/>
    </dgm:pt>
    <dgm:pt modelId="{8FBE63F8-BC90-4AC4-B1CB-BEA67D78C5A9}" type="pres">
      <dgm:prSet presAssocID="{F72C8944-E3A4-471C-A544-C2AA91C24A0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B3C955-048B-4097-B9C7-90F07BAB3E78}" type="pres">
      <dgm:prSet presAssocID="{F72C8944-E3A4-471C-A544-C2AA91C24A02}" presName="wedge3" presStyleLbl="node1" presStyleIdx="2" presStyleCnt="3" custScaleX="132665" custScaleY="96683"/>
      <dgm:spPr/>
      <dgm:t>
        <a:bodyPr/>
        <a:lstStyle/>
        <a:p>
          <a:endParaRPr lang="de-DE"/>
        </a:p>
      </dgm:t>
    </dgm:pt>
    <dgm:pt modelId="{70251746-A3BF-4789-9921-A595D6443BC0}" type="pres">
      <dgm:prSet presAssocID="{F72C8944-E3A4-471C-A544-C2AA91C24A02}" presName="dummy3a" presStyleCnt="0"/>
      <dgm:spPr/>
    </dgm:pt>
    <dgm:pt modelId="{1128C70C-1B5B-4F4D-9CC6-D0EE015F7EFD}" type="pres">
      <dgm:prSet presAssocID="{F72C8944-E3A4-471C-A544-C2AA91C24A02}" presName="dummy3b" presStyleCnt="0"/>
      <dgm:spPr/>
    </dgm:pt>
    <dgm:pt modelId="{28686C0F-E503-47DF-87A1-FED321723E0A}" type="pres">
      <dgm:prSet presAssocID="{F72C8944-E3A4-471C-A544-C2AA91C24A0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467194-05D5-4406-9BE2-9D5D1A5D72FE}" type="pres">
      <dgm:prSet presAssocID="{3CDBABF5-C6EA-41C6-BECB-380EBB978F45}" presName="arrowWedge1" presStyleLbl="fgSibTrans2D1" presStyleIdx="0" presStyleCnt="3" custScaleX="131908"/>
      <dgm:spPr/>
    </dgm:pt>
    <dgm:pt modelId="{9A825331-1587-4F86-B576-9992E510F19D}" type="pres">
      <dgm:prSet presAssocID="{0EEE6091-D143-4D8A-A39E-67D03779B7D5}" presName="arrowWedge2" presStyleLbl="fgSibTrans2D1" presStyleIdx="1" presStyleCnt="3" custScaleX="136997" custScaleY="120922"/>
      <dgm:spPr/>
    </dgm:pt>
    <dgm:pt modelId="{9B2AF6A9-920E-4BE2-A203-5FBE7F470D86}" type="pres">
      <dgm:prSet presAssocID="{7A12CDB3-5FB8-4621-91FA-710E6793F618}" presName="arrowWedge3" presStyleLbl="fgSibTrans2D1" presStyleIdx="2" presStyleCnt="3" custScaleX="129240" custScaleY="99600"/>
      <dgm:spPr/>
    </dgm:pt>
  </dgm:ptLst>
  <dgm:cxnLst>
    <dgm:cxn modelId="{981E9DBB-B972-4AC8-8C21-7BA81520646F}" type="presOf" srcId="{F72C8944-E3A4-471C-A544-C2AA91C24A02}" destId="{3A17D036-BD6D-4E82-B2B6-C52A80F8FD27}" srcOrd="0" destOrd="0" presId="urn:microsoft.com/office/officeart/2005/8/layout/cycle8"/>
    <dgm:cxn modelId="{C4433C96-5F71-462B-9F02-F5BF9837FC85}" srcId="{F72C8944-E3A4-471C-A544-C2AA91C24A02}" destId="{0A7AA20E-5F32-433E-9030-85D51119EC94}" srcOrd="0" destOrd="0" parTransId="{FF63B8D0-033D-46E4-B4E9-39703801C076}" sibTransId="{3CDBABF5-C6EA-41C6-BECB-380EBB978F45}"/>
    <dgm:cxn modelId="{B84DFF5B-595B-40A2-B8AE-FE5D8174C724}" type="presOf" srcId="{3BB5A352-4DF4-4337-9942-1927BBD99B1E}" destId="{37B3C955-048B-4097-B9C7-90F07BAB3E78}" srcOrd="0" destOrd="0" presId="urn:microsoft.com/office/officeart/2005/8/layout/cycle8"/>
    <dgm:cxn modelId="{D4D4EF31-A1B6-4E41-97F8-538A85D802C9}" type="presOf" srcId="{0A7AA20E-5F32-433E-9030-85D51119EC94}" destId="{888FE1D3-0883-447C-A7FF-A9A7ABFF8328}" srcOrd="1" destOrd="0" presId="urn:microsoft.com/office/officeart/2005/8/layout/cycle8"/>
    <dgm:cxn modelId="{ACC34850-85AE-451D-95B1-AA42279A6A72}" type="presOf" srcId="{7895690B-4457-4887-8BF5-09E1F2ADDB74}" destId="{66FBB2BD-88B0-45CA-AD88-7C9A48A5BDC9}" srcOrd="0" destOrd="0" presId="urn:microsoft.com/office/officeart/2005/8/layout/cycle8"/>
    <dgm:cxn modelId="{D0B10A8D-BBE2-49B1-AAC4-C9FAC48BBFB8}" srcId="{F72C8944-E3A4-471C-A544-C2AA91C24A02}" destId="{3BB5A352-4DF4-4337-9942-1927BBD99B1E}" srcOrd="2" destOrd="0" parTransId="{671236DB-DB43-4C90-AEA4-D21561745416}" sibTransId="{7A12CDB3-5FB8-4621-91FA-710E6793F618}"/>
    <dgm:cxn modelId="{10068C4F-BF58-4E24-ACE1-0ED7E806723E}" type="presOf" srcId="{3BB5A352-4DF4-4337-9942-1927BBD99B1E}" destId="{28686C0F-E503-47DF-87A1-FED321723E0A}" srcOrd="1" destOrd="0" presId="urn:microsoft.com/office/officeart/2005/8/layout/cycle8"/>
    <dgm:cxn modelId="{1CE21FCD-9F07-43BF-AB5C-B6A7E4A51E0E}" type="presOf" srcId="{7895690B-4457-4887-8BF5-09E1F2ADDB74}" destId="{8FBE63F8-BC90-4AC4-B1CB-BEA67D78C5A9}" srcOrd="1" destOrd="0" presId="urn:microsoft.com/office/officeart/2005/8/layout/cycle8"/>
    <dgm:cxn modelId="{EF7576EE-62DE-4628-BB28-E4416812A783}" type="presOf" srcId="{0A7AA20E-5F32-433E-9030-85D51119EC94}" destId="{F93EAFCB-00FD-4184-9862-3E1D8AB19E75}" srcOrd="0" destOrd="0" presId="urn:microsoft.com/office/officeart/2005/8/layout/cycle8"/>
    <dgm:cxn modelId="{DAB04B0D-0808-422C-BC59-6E04E40705B3}" srcId="{F72C8944-E3A4-471C-A544-C2AA91C24A02}" destId="{7895690B-4457-4887-8BF5-09E1F2ADDB74}" srcOrd="1" destOrd="0" parTransId="{55750AE4-9B2E-4DC9-9AAF-CEFB189E6DEB}" sibTransId="{0EEE6091-D143-4D8A-A39E-67D03779B7D5}"/>
    <dgm:cxn modelId="{3B3D75C4-68E8-4D27-AD89-2CB60AC6E30C}" type="presParOf" srcId="{3A17D036-BD6D-4E82-B2B6-C52A80F8FD27}" destId="{F93EAFCB-00FD-4184-9862-3E1D8AB19E75}" srcOrd="0" destOrd="0" presId="urn:microsoft.com/office/officeart/2005/8/layout/cycle8"/>
    <dgm:cxn modelId="{418D889F-3101-426B-92AF-99B21F49EE6A}" type="presParOf" srcId="{3A17D036-BD6D-4E82-B2B6-C52A80F8FD27}" destId="{55CB7A36-AAB3-4CAF-AC84-AA6B20BF345A}" srcOrd="1" destOrd="0" presId="urn:microsoft.com/office/officeart/2005/8/layout/cycle8"/>
    <dgm:cxn modelId="{16789313-6736-4B60-AE49-A7EE0A0D77E8}" type="presParOf" srcId="{3A17D036-BD6D-4E82-B2B6-C52A80F8FD27}" destId="{A11C3352-2BBF-4FA4-96B1-F1653E7EC555}" srcOrd="2" destOrd="0" presId="urn:microsoft.com/office/officeart/2005/8/layout/cycle8"/>
    <dgm:cxn modelId="{AE44CD83-BEBE-433A-9C98-BC111472A080}" type="presParOf" srcId="{3A17D036-BD6D-4E82-B2B6-C52A80F8FD27}" destId="{888FE1D3-0883-447C-A7FF-A9A7ABFF8328}" srcOrd="3" destOrd="0" presId="urn:microsoft.com/office/officeart/2005/8/layout/cycle8"/>
    <dgm:cxn modelId="{BF75A73A-7BC2-4497-96AE-0B4CAE2C946D}" type="presParOf" srcId="{3A17D036-BD6D-4E82-B2B6-C52A80F8FD27}" destId="{66FBB2BD-88B0-45CA-AD88-7C9A48A5BDC9}" srcOrd="4" destOrd="0" presId="urn:microsoft.com/office/officeart/2005/8/layout/cycle8"/>
    <dgm:cxn modelId="{505466EE-EECE-4E1D-A1F0-8BA5F5E2A751}" type="presParOf" srcId="{3A17D036-BD6D-4E82-B2B6-C52A80F8FD27}" destId="{44CA97EF-A4E2-4E0B-8751-2096C31A7E29}" srcOrd="5" destOrd="0" presId="urn:microsoft.com/office/officeart/2005/8/layout/cycle8"/>
    <dgm:cxn modelId="{4EB05303-4932-4A4B-8FF7-03926F3FAAD8}" type="presParOf" srcId="{3A17D036-BD6D-4E82-B2B6-C52A80F8FD27}" destId="{41E8B390-D922-4E3B-ADEA-94A1BB03C664}" srcOrd="6" destOrd="0" presId="urn:microsoft.com/office/officeart/2005/8/layout/cycle8"/>
    <dgm:cxn modelId="{613AE7F5-CAA7-48B5-AFAF-2F6DCFAD319D}" type="presParOf" srcId="{3A17D036-BD6D-4E82-B2B6-C52A80F8FD27}" destId="{8FBE63F8-BC90-4AC4-B1CB-BEA67D78C5A9}" srcOrd="7" destOrd="0" presId="urn:microsoft.com/office/officeart/2005/8/layout/cycle8"/>
    <dgm:cxn modelId="{7E29981A-1C44-4758-B7D9-12BBC8D8241F}" type="presParOf" srcId="{3A17D036-BD6D-4E82-B2B6-C52A80F8FD27}" destId="{37B3C955-048B-4097-B9C7-90F07BAB3E78}" srcOrd="8" destOrd="0" presId="urn:microsoft.com/office/officeart/2005/8/layout/cycle8"/>
    <dgm:cxn modelId="{5F955406-0CA1-4889-AAE1-80ADCDEEE8D4}" type="presParOf" srcId="{3A17D036-BD6D-4E82-B2B6-C52A80F8FD27}" destId="{70251746-A3BF-4789-9921-A595D6443BC0}" srcOrd="9" destOrd="0" presId="urn:microsoft.com/office/officeart/2005/8/layout/cycle8"/>
    <dgm:cxn modelId="{89DD0F20-A056-4995-9D22-5E010C9A8B6E}" type="presParOf" srcId="{3A17D036-BD6D-4E82-B2B6-C52A80F8FD27}" destId="{1128C70C-1B5B-4F4D-9CC6-D0EE015F7EFD}" srcOrd="10" destOrd="0" presId="urn:microsoft.com/office/officeart/2005/8/layout/cycle8"/>
    <dgm:cxn modelId="{3A04AF28-6882-4706-BC87-99A75167FC32}" type="presParOf" srcId="{3A17D036-BD6D-4E82-B2B6-C52A80F8FD27}" destId="{28686C0F-E503-47DF-87A1-FED321723E0A}" srcOrd="11" destOrd="0" presId="urn:microsoft.com/office/officeart/2005/8/layout/cycle8"/>
    <dgm:cxn modelId="{75441247-9DA8-42C0-A6C3-E3FD20A7F410}" type="presParOf" srcId="{3A17D036-BD6D-4E82-B2B6-C52A80F8FD27}" destId="{8D467194-05D5-4406-9BE2-9D5D1A5D72FE}" srcOrd="12" destOrd="0" presId="urn:microsoft.com/office/officeart/2005/8/layout/cycle8"/>
    <dgm:cxn modelId="{52105EFD-D1EF-4251-AB52-9DE8C9A50A77}" type="presParOf" srcId="{3A17D036-BD6D-4E82-B2B6-C52A80F8FD27}" destId="{9A825331-1587-4F86-B576-9992E510F19D}" srcOrd="13" destOrd="0" presId="urn:microsoft.com/office/officeart/2005/8/layout/cycle8"/>
    <dgm:cxn modelId="{33B86B75-C517-4D18-B0C1-60B1B655BA61}" type="presParOf" srcId="{3A17D036-BD6D-4E82-B2B6-C52A80F8FD27}" destId="{9B2AF6A9-920E-4BE2-A203-5FBE7F470D8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F64AE-AC86-49AC-8CDE-38F4FC870A4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68A3112-E4D1-4271-820A-1F020C2279E1}">
      <dgm:prSet phldrT="[Text]" custT="1"/>
      <dgm:spPr/>
      <dgm:t>
        <a:bodyPr/>
        <a:lstStyle/>
        <a:p>
          <a:r>
            <a:rPr lang="de-DE" sz="1600" b="1" dirty="0"/>
            <a:t>Modul 2</a:t>
          </a:r>
        </a:p>
        <a:p>
          <a:r>
            <a:rPr lang="de-DE" sz="1600" b="1" dirty="0"/>
            <a:t>Psycho-</a:t>
          </a:r>
        </a:p>
        <a:p>
          <a:r>
            <a:rPr lang="de-DE" sz="1600" b="1" dirty="0" err="1"/>
            <a:t>edukation</a:t>
          </a:r>
          <a:endParaRPr lang="de-DE" sz="1600" b="1" dirty="0"/>
        </a:p>
        <a:p>
          <a:r>
            <a:rPr lang="de-DE" sz="1600" b="1" dirty="0"/>
            <a:t>Beratung und Schulung</a:t>
          </a:r>
        </a:p>
      </dgm:t>
    </dgm:pt>
    <dgm:pt modelId="{28BFEA40-BB01-476E-A2C3-3DE4B22B1CC0}" type="parTrans" cxnId="{48C5C4B7-6A18-4FDC-8653-FA1C8AE33949}">
      <dgm:prSet/>
      <dgm:spPr/>
      <dgm:t>
        <a:bodyPr/>
        <a:lstStyle/>
        <a:p>
          <a:endParaRPr lang="de-DE"/>
        </a:p>
      </dgm:t>
    </dgm:pt>
    <dgm:pt modelId="{12969D2D-0047-4808-80B5-092CDADC16A2}" type="sibTrans" cxnId="{48C5C4B7-6A18-4FDC-8653-FA1C8AE33949}">
      <dgm:prSet/>
      <dgm:spPr/>
      <dgm:t>
        <a:bodyPr/>
        <a:lstStyle/>
        <a:p>
          <a:endParaRPr lang="de-DE"/>
        </a:p>
      </dgm:t>
    </dgm:pt>
    <dgm:pt modelId="{5E568C37-D37B-4561-9D7F-A1BF0D1F3003}">
      <dgm:prSet phldrT="[Text]" custT="1"/>
      <dgm:spPr/>
      <dgm:t>
        <a:bodyPr/>
        <a:lstStyle/>
        <a:p>
          <a:r>
            <a:rPr lang="de-DE" sz="1600" b="1" dirty="0"/>
            <a:t>Modul 3</a:t>
          </a:r>
        </a:p>
        <a:p>
          <a:r>
            <a:rPr lang="de-DE" sz="1600" b="1" dirty="0"/>
            <a:t>Selbstmanagement-kompetenz </a:t>
          </a:r>
        </a:p>
      </dgm:t>
    </dgm:pt>
    <dgm:pt modelId="{BF1B079A-B2FB-4860-9226-771BB22B4900}" type="parTrans" cxnId="{5E5278E7-7F23-404C-9224-26A5035A749D}">
      <dgm:prSet/>
      <dgm:spPr/>
      <dgm:t>
        <a:bodyPr/>
        <a:lstStyle/>
        <a:p>
          <a:endParaRPr lang="de-DE"/>
        </a:p>
      </dgm:t>
    </dgm:pt>
    <dgm:pt modelId="{51F349F0-7A90-4065-A28A-C8DACB0BD799}" type="sibTrans" cxnId="{5E5278E7-7F23-404C-9224-26A5035A749D}">
      <dgm:prSet/>
      <dgm:spPr/>
      <dgm:t>
        <a:bodyPr/>
        <a:lstStyle/>
        <a:p>
          <a:endParaRPr lang="de-DE"/>
        </a:p>
      </dgm:t>
    </dgm:pt>
    <dgm:pt modelId="{5137BD17-9B34-4A5F-B192-56B1ECB2817D}">
      <dgm:prSet phldrT="[Text]" custT="1"/>
      <dgm:spPr/>
      <dgm:t>
        <a:bodyPr/>
        <a:lstStyle/>
        <a:p>
          <a:r>
            <a:rPr lang="de-DE" sz="1600" b="1" dirty="0" smtClean="0"/>
            <a:t>Modul 1</a:t>
          </a:r>
          <a:endParaRPr lang="de-DE" sz="1600" b="1" dirty="0"/>
        </a:p>
        <a:p>
          <a:r>
            <a:rPr lang="de-DE" sz="1600" b="1" dirty="0"/>
            <a:t>Schmerz-diagnostik</a:t>
          </a:r>
        </a:p>
      </dgm:t>
    </dgm:pt>
    <dgm:pt modelId="{0E873831-9805-413D-A42A-9579FD188AED}" type="parTrans" cxnId="{C7AD9B8A-4B91-4142-9D30-FD74AA1503F5}">
      <dgm:prSet/>
      <dgm:spPr/>
      <dgm:t>
        <a:bodyPr/>
        <a:lstStyle/>
        <a:p>
          <a:endParaRPr lang="de-DE"/>
        </a:p>
      </dgm:t>
    </dgm:pt>
    <dgm:pt modelId="{D4A841CB-7007-4C95-ABB2-8DB601FFE620}" type="sibTrans" cxnId="{C7AD9B8A-4B91-4142-9D30-FD74AA1503F5}">
      <dgm:prSet/>
      <dgm:spPr/>
      <dgm:t>
        <a:bodyPr/>
        <a:lstStyle/>
        <a:p>
          <a:endParaRPr lang="de-DE"/>
        </a:p>
      </dgm:t>
    </dgm:pt>
    <dgm:pt modelId="{1AF37E2A-4BAD-4DD8-B71F-690DF1C141A6}" type="pres">
      <dgm:prSet presAssocID="{9BCF64AE-AC86-49AC-8CDE-38F4FC870A49}" presName="compositeShape" presStyleCnt="0">
        <dgm:presLayoutVars>
          <dgm:chMax val="7"/>
          <dgm:dir/>
          <dgm:resizeHandles val="exact"/>
        </dgm:presLayoutVars>
      </dgm:prSet>
      <dgm:spPr/>
    </dgm:pt>
    <dgm:pt modelId="{12C08B47-E02B-49DC-A9E4-99CF93C20BB4}" type="pres">
      <dgm:prSet presAssocID="{9BCF64AE-AC86-49AC-8CDE-38F4FC870A49}" presName="wedge1" presStyleLbl="node1" presStyleIdx="0" presStyleCnt="3" custLinFactNeighborY="638"/>
      <dgm:spPr/>
      <dgm:t>
        <a:bodyPr/>
        <a:lstStyle/>
        <a:p>
          <a:endParaRPr lang="de-DE"/>
        </a:p>
      </dgm:t>
    </dgm:pt>
    <dgm:pt modelId="{3AA4E2F2-8FE7-459C-9AF2-B8C41660C13E}" type="pres">
      <dgm:prSet presAssocID="{9BCF64AE-AC86-49AC-8CDE-38F4FC870A49}" presName="dummy1a" presStyleCnt="0"/>
      <dgm:spPr/>
    </dgm:pt>
    <dgm:pt modelId="{36529265-ACF3-40AD-B67A-188EC875C0C7}" type="pres">
      <dgm:prSet presAssocID="{9BCF64AE-AC86-49AC-8CDE-38F4FC870A49}" presName="dummy1b" presStyleCnt="0"/>
      <dgm:spPr/>
    </dgm:pt>
    <dgm:pt modelId="{308CBD2F-C148-4015-8BA2-D9F78ED23D37}" type="pres">
      <dgm:prSet presAssocID="{9BCF64AE-AC86-49AC-8CDE-38F4FC870A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D796A5-BBB6-4E08-AAF8-52AF8A9E723D}" type="pres">
      <dgm:prSet presAssocID="{9BCF64AE-AC86-49AC-8CDE-38F4FC870A49}" presName="wedge2" presStyleLbl="node1" presStyleIdx="1" presStyleCnt="3"/>
      <dgm:spPr/>
      <dgm:t>
        <a:bodyPr/>
        <a:lstStyle/>
        <a:p>
          <a:endParaRPr lang="de-DE"/>
        </a:p>
      </dgm:t>
    </dgm:pt>
    <dgm:pt modelId="{836DE335-A812-4B1D-A0B1-298AD79E2CE0}" type="pres">
      <dgm:prSet presAssocID="{9BCF64AE-AC86-49AC-8CDE-38F4FC870A49}" presName="dummy2a" presStyleCnt="0"/>
      <dgm:spPr/>
    </dgm:pt>
    <dgm:pt modelId="{9DF860AC-41A4-4FC0-9B74-1EB76F12A897}" type="pres">
      <dgm:prSet presAssocID="{9BCF64AE-AC86-49AC-8CDE-38F4FC870A49}" presName="dummy2b" presStyleCnt="0"/>
      <dgm:spPr/>
    </dgm:pt>
    <dgm:pt modelId="{0D2F420C-690C-419A-8317-C0A0F8BB04C4}" type="pres">
      <dgm:prSet presAssocID="{9BCF64AE-AC86-49AC-8CDE-38F4FC870A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4B77B0-07AA-4B65-AC4C-FE51C52BC588}" type="pres">
      <dgm:prSet presAssocID="{9BCF64AE-AC86-49AC-8CDE-38F4FC870A49}" presName="wedge3" presStyleLbl="node1" presStyleIdx="2" presStyleCnt="3"/>
      <dgm:spPr/>
      <dgm:t>
        <a:bodyPr/>
        <a:lstStyle/>
        <a:p>
          <a:endParaRPr lang="de-DE"/>
        </a:p>
      </dgm:t>
    </dgm:pt>
    <dgm:pt modelId="{6C921A7F-4B20-4D62-B0D8-9A1E40C11A40}" type="pres">
      <dgm:prSet presAssocID="{9BCF64AE-AC86-49AC-8CDE-38F4FC870A49}" presName="dummy3a" presStyleCnt="0"/>
      <dgm:spPr/>
    </dgm:pt>
    <dgm:pt modelId="{FCA01981-BC5D-4166-8F1B-AAA8250FDA50}" type="pres">
      <dgm:prSet presAssocID="{9BCF64AE-AC86-49AC-8CDE-38F4FC870A49}" presName="dummy3b" presStyleCnt="0"/>
      <dgm:spPr/>
    </dgm:pt>
    <dgm:pt modelId="{5C769235-1713-4E05-8FD3-00C96E3E63B9}" type="pres">
      <dgm:prSet presAssocID="{9BCF64AE-AC86-49AC-8CDE-38F4FC870A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E50C9B-B8E2-4061-BECC-BECE6DD81562}" type="pres">
      <dgm:prSet presAssocID="{12969D2D-0047-4808-80B5-092CDADC16A2}" presName="arrowWedge1" presStyleLbl="fgSibTrans2D1" presStyleIdx="0" presStyleCnt="3"/>
      <dgm:spPr/>
    </dgm:pt>
    <dgm:pt modelId="{5250B3E3-A1B4-4A67-9DED-D1401C9E012F}" type="pres">
      <dgm:prSet presAssocID="{51F349F0-7A90-4065-A28A-C8DACB0BD799}" presName="arrowWedge2" presStyleLbl="fgSibTrans2D1" presStyleIdx="1" presStyleCnt="3"/>
      <dgm:spPr/>
    </dgm:pt>
    <dgm:pt modelId="{916427F9-16C2-4C56-9C3D-348114F59835}" type="pres">
      <dgm:prSet presAssocID="{D4A841CB-7007-4C95-ABB2-8DB601FFE620}" presName="arrowWedge3" presStyleLbl="fgSibTrans2D1" presStyleIdx="2" presStyleCnt="3"/>
      <dgm:spPr/>
    </dgm:pt>
  </dgm:ptLst>
  <dgm:cxnLst>
    <dgm:cxn modelId="{5929BC19-DD82-4066-9D6B-F0E3218A869A}" type="presOf" srcId="{9BCF64AE-AC86-49AC-8CDE-38F4FC870A49}" destId="{1AF37E2A-4BAD-4DD8-B71F-690DF1C141A6}" srcOrd="0" destOrd="0" presId="urn:microsoft.com/office/officeart/2005/8/layout/cycle8"/>
    <dgm:cxn modelId="{A6B7C572-A35E-433B-9007-05A17FA90369}" type="presOf" srcId="{5137BD17-9B34-4A5F-B192-56B1ECB2817D}" destId="{5C769235-1713-4E05-8FD3-00C96E3E63B9}" srcOrd="1" destOrd="0" presId="urn:microsoft.com/office/officeart/2005/8/layout/cycle8"/>
    <dgm:cxn modelId="{5E879611-6E5F-453E-B62C-87E05C37CB21}" type="presOf" srcId="{5E568C37-D37B-4561-9D7F-A1BF0D1F3003}" destId="{FAD796A5-BBB6-4E08-AAF8-52AF8A9E723D}" srcOrd="0" destOrd="0" presId="urn:microsoft.com/office/officeart/2005/8/layout/cycle8"/>
    <dgm:cxn modelId="{8817659A-DDE8-4015-ACDF-7834F6D45DAA}" type="presOf" srcId="{768A3112-E4D1-4271-820A-1F020C2279E1}" destId="{308CBD2F-C148-4015-8BA2-D9F78ED23D37}" srcOrd="1" destOrd="0" presId="urn:microsoft.com/office/officeart/2005/8/layout/cycle8"/>
    <dgm:cxn modelId="{38D99DBE-480A-466A-BA29-A8BA49F86FE0}" type="presOf" srcId="{768A3112-E4D1-4271-820A-1F020C2279E1}" destId="{12C08B47-E02B-49DC-A9E4-99CF93C20BB4}" srcOrd="0" destOrd="0" presId="urn:microsoft.com/office/officeart/2005/8/layout/cycle8"/>
    <dgm:cxn modelId="{5E5278E7-7F23-404C-9224-26A5035A749D}" srcId="{9BCF64AE-AC86-49AC-8CDE-38F4FC870A49}" destId="{5E568C37-D37B-4561-9D7F-A1BF0D1F3003}" srcOrd="1" destOrd="0" parTransId="{BF1B079A-B2FB-4860-9226-771BB22B4900}" sibTransId="{51F349F0-7A90-4065-A28A-C8DACB0BD799}"/>
    <dgm:cxn modelId="{C7AD9B8A-4B91-4142-9D30-FD74AA1503F5}" srcId="{9BCF64AE-AC86-49AC-8CDE-38F4FC870A49}" destId="{5137BD17-9B34-4A5F-B192-56B1ECB2817D}" srcOrd="2" destOrd="0" parTransId="{0E873831-9805-413D-A42A-9579FD188AED}" sibTransId="{D4A841CB-7007-4C95-ABB2-8DB601FFE620}"/>
    <dgm:cxn modelId="{DBB7E49B-701A-4C10-BA6E-E53B4B4CCD76}" type="presOf" srcId="{5E568C37-D37B-4561-9D7F-A1BF0D1F3003}" destId="{0D2F420C-690C-419A-8317-C0A0F8BB04C4}" srcOrd="1" destOrd="0" presId="urn:microsoft.com/office/officeart/2005/8/layout/cycle8"/>
    <dgm:cxn modelId="{B60294A5-DF43-43BD-B508-BFD90C05D1F1}" type="presOf" srcId="{5137BD17-9B34-4A5F-B192-56B1ECB2817D}" destId="{084B77B0-07AA-4B65-AC4C-FE51C52BC588}" srcOrd="0" destOrd="0" presId="urn:microsoft.com/office/officeart/2005/8/layout/cycle8"/>
    <dgm:cxn modelId="{48C5C4B7-6A18-4FDC-8653-FA1C8AE33949}" srcId="{9BCF64AE-AC86-49AC-8CDE-38F4FC870A49}" destId="{768A3112-E4D1-4271-820A-1F020C2279E1}" srcOrd="0" destOrd="0" parTransId="{28BFEA40-BB01-476E-A2C3-3DE4B22B1CC0}" sibTransId="{12969D2D-0047-4808-80B5-092CDADC16A2}"/>
    <dgm:cxn modelId="{CEEFDF96-41DB-4908-A834-88F9ACC96D03}" type="presParOf" srcId="{1AF37E2A-4BAD-4DD8-B71F-690DF1C141A6}" destId="{12C08B47-E02B-49DC-A9E4-99CF93C20BB4}" srcOrd="0" destOrd="0" presId="urn:microsoft.com/office/officeart/2005/8/layout/cycle8"/>
    <dgm:cxn modelId="{FBBD2F5C-3402-4D88-8FD9-9CD854DB8490}" type="presParOf" srcId="{1AF37E2A-4BAD-4DD8-B71F-690DF1C141A6}" destId="{3AA4E2F2-8FE7-459C-9AF2-B8C41660C13E}" srcOrd="1" destOrd="0" presId="urn:microsoft.com/office/officeart/2005/8/layout/cycle8"/>
    <dgm:cxn modelId="{8A3BF5A7-D3EA-4203-ADA1-86EB3C221DFD}" type="presParOf" srcId="{1AF37E2A-4BAD-4DD8-B71F-690DF1C141A6}" destId="{36529265-ACF3-40AD-B67A-188EC875C0C7}" srcOrd="2" destOrd="0" presId="urn:microsoft.com/office/officeart/2005/8/layout/cycle8"/>
    <dgm:cxn modelId="{915F47E0-A822-4284-962C-85DF44BD51B5}" type="presParOf" srcId="{1AF37E2A-4BAD-4DD8-B71F-690DF1C141A6}" destId="{308CBD2F-C148-4015-8BA2-D9F78ED23D37}" srcOrd="3" destOrd="0" presId="urn:microsoft.com/office/officeart/2005/8/layout/cycle8"/>
    <dgm:cxn modelId="{1E0A4AC2-5799-4172-AC4F-9E5C5F0CCFA7}" type="presParOf" srcId="{1AF37E2A-4BAD-4DD8-B71F-690DF1C141A6}" destId="{FAD796A5-BBB6-4E08-AAF8-52AF8A9E723D}" srcOrd="4" destOrd="0" presId="urn:microsoft.com/office/officeart/2005/8/layout/cycle8"/>
    <dgm:cxn modelId="{269BED3C-9A5D-4354-B3B7-6F37F72ECAF1}" type="presParOf" srcId="{1AF37E2A-4BAD-4DD8-B71F-690DF1C141A6}" destId="{836DE335-A812-4B1D-A0B1-298AD79E2CE0}" srcOrd="5" destOrd="0" presId="urn:microsoft.com/office/officeart/2005/8/layout/cycle8"/>
    <dgm:cxn modelId="{B54813DA-5D6B-4B50-9C2F-B54A429DE6BC}" type="presParOf" srcId="{1AF37E2A-4BAD-4DD8-B71F-690DF1C141A6}" destId="{9DF860AC-41A4-4FC0-9B74-1EB76F12A897}" srcOrd="6" destOrd="0" presId="urn:microsoft.com/office/officeart/2005/8/layout/cycle8"/>
    <dgm:cxn modelId="{E6C45BFB-E46D-4B60-B5CD-FAD9C836E584}" type="presParOf" srcId="{1AF37E2A-4BAD-4DD8-B71F-690DF1C141A6}" destId="{0D2F420C-690C-419A-8317-C0A0F8BB04C4}" srcOrd="7" destOrd="0" presId="urn:microsoft.com/office/officeart/2005/8/layout/cycle8"/>
    <dgm:cxn modelId="{E2C5FCE9-1EBD-4BB9-B747-2F9ADDFE5EAD}" type="presParOf" srcId="{1AF37E2A-4BAD-4DD8-B71F-690DF1C141A6}" destId="{084B77B0-07AA-4B65-AC4C-FE51C52BC588}" srcOrd="8" destOrd="0" presId="urn:microsoft.com/office/officeart/2005/8/layout/cycle8"/>
    <dgm:cxn modelId="{A3DE77A2-0E07-4CED-9C9F-FC780C439177}" type="presParOf" srcId="{1AF37E2A-4BAD-4DD8-B71F-690DF1C141A6}" destId="{6C921A7F-4B20-4D62-B0D8-9A1E40C11A40}" srcOrd="9" destOrd="0" presId="urn:microsoft.com/office/officeart/2005/8/layout/cycle8"/>
    <dgm:cxn modelId="{4E4E8DB8-445B-4E63-8C4D-93D6C5D58614}" type="presParOf" srcId="{1AF37E2A-4BAD-4DD8-B71F-690DF1C141A6}" destId="{FCA01981-BC5D-4166-8F1B-AAA8250FDA50}" srcOrd="10" destOrd="0" presId="urn:microsoft.com/office/officeart/2005/8/layout/cycle8"/>
    <dgm:cxn modelId="{B164569F-3742-4D8B-8B7A-5EF02A9C4C72}" type="presParOf" srcId="{1AF37E2A-4BAD-4DD8-B71F-690DF1C141A6}" destId="{5C769235-1713-4E05-8FD3-00C96E3E63B9}" srcOrd="11" destOrd="0" presId="urn:microsoft.com/office/officeart/2005/8/layout/cycle8"/>
    <dgm:cxn modelId="{587BCA0A-D487-42AB-9050-FD599B067F0A}" type="presParOf" srcId="{1AF37E2A-4BAD-4DD8-B71F-690DF1C141A6}" destId="{8EE50C9B-B8E2-4061-BECC-BECE6DD81562}" srcOrd="12" destOrd="0" presId="urn:microsoft.com/office/officeart/2005/8/layout/cycle8"/>
    <dgm:cxn modelId="{61712C7A-A241-4B2F-8A42-8CA1CE232BFD}" type="presParOf" srcId="{1AF37E2A-4BAD-4DD8-B71F-690DF1C141A6}" destId="{5250B3E3-A1B4-4A67-9DED-D1401C9E012F}" srcOrd="13" destOrd="0" presId="urn:microsoft.com/office/officeart/2005/8/layout/cycle8"/>
    <dgm:cxn modelId="{ABAC270D-BD98-4F9B-A32F-A0BC1E91F5FD}" type="presParOf" srcId="{1AF37E2A-4BAD-4DD8-B71F-690DF1C141A6}" destId="{916427F9-16C2-4C56-9C3D-348114F5983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2B94E-6024-4933-8B7E-379CD3343B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8C16CD1-0807-42E9-A10C-51720CD433F3}">
      <dgm:prSet phldrT="[Text]"/>
      <dgm:spPr/>
      <dgm:t>
        <a:bodyPr/>
        <a:lstStyle/>
        <a:p>
          <a:r>
            <a:rPr lang="de-DE" dirty="0"/>
            <a:t>Achtsamkeit</a:t>
          </a:r>
        </a:p>
      </dgm:t>
    </dgm:pt>
    <dgm:pt modelId="{1F1D31C7-4AE6-422D-894C-C1028A019F8C}" type="parTrans" cxnId="{05F14E9E-97DE-4C5D-8462-3765E15DDBE8}">
      <dgm:prSet/>
      <dgm:spPr/>
      <dgm:t>
        <a:bodyPr/>
        <a:lstStyle/>
        <a:p>
          <a:endParaRPr lang="de-DE"/>
        </a:p>
      </dgm:t>
    </dgm:pt>
    <dgm:pt modelId="{C29B8B12-7BF6-4AF4-A7BA-D59AF196F240}" type="sibTrans" cxnId="{05F14E9E-97DE-4C5D-8462-3765E15DDBE8}">
      <dgm:prSet/>
      <dgm:spPr/>
      <dgm:t>
        <a:bodyPr/>
        <a:lstStyle/>
        <a:p>
          <a:endParaRPr lang="de-DE"/>
        </a:p>
      </dgm:t>
    </dgm:pt>
    <dgm:pt modelId="{D112C164-C90F-4620-8C87-F8F1209A5558}">
      <dgm:prSet phldrT="[Text]"/>
      <dgm:spPr/>
      <dgm:t>
        <a:bodyPr/>
        <a:lstStyle/>
        <a:p>
          <a:r>
            <a:rPr lang="de-DE" dirty="0"/>
            <a:t>Begrenzen</a:t>
          </a:r>
        </a:p>
      </dgm:t>
    </dgm:pt>
    <dgm:pt modelId="{5E5FDD97-8509-43FE-A915-F3C5D6BEC49B}" type="parTrans" cxnId="{84FC6BF4-C84D-4A6C-8187-6133818A23B8}">
      <dgm:prSet/>
      <dgm:spPr/>
      <dgm:t>
        <a:bodyPr/>
        <a:lstStyle/>
        <a:p>
          <a:endParaRPr lang="de-DE"/>
        </a:p>
      </dgm:t>
    </dgm:pt>
    <dgm:pt modelId="{0EA96112-3D0F-4C5F-AB3F-A0F305594659}" type="sibTrans" cxnId="{84FC6BF4-C84D-4A6C-8187-6133818A23B8}">
      <dgm:prSet/>
      <dgm:spPr/>
      <dgm:t>
        <a:bodyPr/>
        <a:lstStyle/>
        <a:p>
          <a:endParaRPr lang="de-DE"/>
        </a:p>
      </dgm:t>
    </dgm:pt>
    <dgm:pt modelId="{EACC0019-0D09-4FD4-8558-45AA7E267A1D}">
      <dgm:prSet phldrT="[Text]"/>
      <dgm:spPr/>
      <dgm:t>
        <a:bodyPr/>
        <a:lstStyle/>
        <a:p>
          <a:r>
            <a:rPr lang="de-DE" dirty="0"/>
            <a:t>PMR</a:t>
          </a:r>
        </a:p>
      </dgm:t>
    </dgm:pt>
    <dgm:pt modelId="{52486D9A-C534-4CC4-B599-BAAC3E1C93B5}" type="parTrans" cxnId="{C84C0F5E-1923-4B68-8162-CEDCB33804C5}">
      <dgm:prSet/>
      <dgm:spPr/>
      <dgm:t>
        <a:bodyPr/>
        <a:lstStyle/>
        <a:p>
          <a:endParaRPr lang="de-DE"/>
        </a:p>
      </dgm:t>
    </dgm:pt>
    <dgm:pt modelId="{37116157-A0EA-487B-BE57-16FC1531FEC1}" type="sibTrans" cxnId="{C84C0F5E-1923-4B68-8162-CEDCB33804C5}">
      <dgm:prSet/>
      <dgm:spPr/>
      <dgm:t>
        <a:bodyPr/>
        <a:lstStyle/>
        <a:p>
          <a:endParaRPr lang="de-DE"/>
        </a:p>
      </dgm:t>
    </dgm:pt>
    <dgm:pt modelId="{3783BEFF-58DF-4D69-AF03-DD8FB427B4C0}">
      <dgm:prSet phldrT="[Text]"/>
      <dgm:spPr/>
      <dgm:t>
        <a:bodyPr/>
        <a:lstStyle/>
        <a:p>
          <a:r>
            <a:rPr lang="de-DE" dirty="0"/>
            <a:t>Entspannen</a:t>
          </a:r>
        </a:p>
      </dgm:t>
    </dgm:pt>
    <dgm:pt modelId="{63A1B7FE-E1B0-4CB6-96EF-413F1B79771F}" type="parTrans" cxnId="{4D288F9D-37F3-412F-80DB-E18DA1CCD71B}">
      <dgm:prSet/>
      <dgm:spPr/>
      <dgm:t>
        <a:bodyPr/>
        <a:lstStyle/>
        <a:p>
          <a:endParaRPr lang="de-DE"/>
        </a:p>
      </dgm:t>
    </dgm:pt>
    <dgm:pt modelId="{BFF82A92-2516-444F-A16C-C1466312C9AC}" type="sibTrans" cxnId="{4D288F9D-37F3-412F-80DB-E18DA1CCD71B}">
      <dgm:prSet/>
      <dgm:spPr/>
      <dgm:t>
        <a:bodyPr/>
        <a:lstStyle/>
        <a:p>
          <a:endParaRPr lang="de-DE"/>
        </a:p>
      </dgm:t>
    </dgm:pt>
    <dgm:pt modelId="{862FCFB5-4358-4AAE-BB11-E92E61892E84}" type="pres">
      <dgm:prSet presAssocID="{E0C2B94E-6024-4933-8B7E-379CD3343B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FB7C0B8-0229-4F7C-A559-E304CC1BCFD4}" type="pres">
      <dgm:prSet presAssocID="{78C16CD1-0807-42E9-A10C-51720CD433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580351-1CBF-4B6D-AA62-29F1E9B24F14}" type="pres">
      <dgm:prSet presAssocID="{78C16CD1-0807-42E9-A10C-51720CD433F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3D6C70-12E4-4D3B-94F0-0B298481DE5D}" type="pres">
      <dgm:prSet presAssocID="{EACC0019-0D09-4FD4-8558-45AA7E267A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9206A8-751E-40E0-80D0-E45FE6A49B15}" type="pres">
      <dgm:prSet presAssocID="{EACC0019-0D09-4FD4-8558-45AA7E267A1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84C0F5E-1923-4B68-8162-CEDCB33804C5}" srcId="{E0C2B94E-6024-4933-8B7E-379CD3343BFF}" destId="{EACC0019-0D09-4FD4-8558-45AA7E267A1D}" srcOrd="1" destOrd="0" parTransId="{52486D9A-C534-4CC4-B599-BAAC3E1C93B5}" sibTransId="{37116157-A0EA-487B-BE57-16FC1531FEC1}"/>
    <dgm:cxn modelId="{CC3A0047-FA71-4136-9250-49CCFCA085DD}" type="presOf" srcId="{3783BEFF-58DF-4D69-AF03-DD8FB427B4C0}" destId="{669206A8-751E-40E0-80D0-E45FE6A49B15}" srcOrd="0" destOrd="0" presId="urn:microsoft.com/office/officeart/2005/8/layout/vList2"/>
    <dgm:cxn modelId="{05F14E9E-97DE-4C5D-8462-3765E15DDBE8}" srcId="{E0C2B94E-6024-4933-8B7E-379CD3343BFF}" destId="{78C16CD1-0807-42E9-A10C-51720CD433F3}" srcOrd="0" destOrd="0" parTransId="{1F1D31C7-4AE6-422D-894C-C1028A019F8C}" sibTransId="{C29B8B12-7BF6-4AF4-A7BA-D59AF196F240}"/>
    <dgm:cxn modelId="{84FC6BF4-C84D-4A6C-8187-6133818A23B8}" srcId="{78C16CD1-0807-42E9-A10C-51720CD433F3}" destId="{D112C164-C90F-4620-8C87-F8F1209A5558}" srcOrd="0" destOrd="0" parTransId="{5E5FDD97-8509-43FE-A915-F3C5D6BEC49B}" sibTransId="{0EA96112-3D0F-4C5F-AB3F-A0F305594659}"/>
    <dgm:cxn modelId="{4D288F9D-37F3-412F-80DB-E18DA1CCD71B}" srcId="{EACC0019-0D09-4FD4-8558-45AA7E267A1D}" destId="{3783BEFF-58DF-4D69-AF03-DD8FB427B4C0}" srcOrd="0" destOrd="0" parTransId="{63A1B7FE-E1B0-4CB6-96EF-413F1B79771F}" sibTransId="{BFF82A92-2516-444F-A16C-C1466312C9AC}"/>
    <dgm:cxn modelId="{C7E55D53-B9C7-45E4-A56E-E2909F49172E}" type="presOf" srcId="{78C16CD1-0807-42E9-A10C-51720CD433F3}" destId="{6FB7C0B8-0229-4F7C-A559-E304CC1BCFD4}" srcOrd="0" destOrd="0" presId="urn:microsoft.com/office/officeart/2005/8/layout/vList2"/>
    <dgm:cxn modelId="{CE85365F-7D53-4CBE-8DE2-59C43889A150}" type="presOf" srcId="{D112C164-C90F-4620-8C87-F8F1209A5558}" destId="{70580351-1CBF-4B6D-AA62-29F1E9B24F14}" srcOrd="0" destOrd="0" presId="urn:microsoft.com/office/officeart/2005/8/layout/vList2"/>
    <dgm:cxn modelId="{62F9E934-B263-4917-A601-093E6F39DDA6}" type="presOf" srcId="{E0C2B94E-6024-4933-8B7E-379CD3343BFF}" destId="{862FCFB5-4358-4AAE-BB11-E92E61892E84}" srcOrd="0" destOrd="0" presId="urn:microsoft.com/office/officeart/2005/8/layout/vList2"/>
    <dgm:cxn modelId="{153EA52B-1FA9-4873-8404-ED75A6DED80D}" type="presOf" srcId="{EACC0019-0D09-4FD4-8558-45AA7E267A1D}" destId="{A33D6C70-12E4-4D3B-94F0-0B298481DE5D}" srcOrd="0" destOrd="0" presId="urn:microsoft.com/office/officeart/2005/8/layout/vList2"/>
    <dgm:cxn modelId="{4500CA24-C927-4E2D-B0E5-3B9052F9DB92}" type="presParOf" srcId="{862FCFB5-4358-4AAE-BB11-E92E61892E84}" destId="{6FB7C0B8-0229-4F7C-A559-E304CC1BCFD4}" srcOrd="0" destOrd="0" presId="urn:microsoft.com/office/officeart/2005/8/layout/vList2"/>
    <dgm:cxn modelId="{29F9AC9E-B6A5-45C0-A4E0-608A7224978B}" type="presParOf" srcId="{862FCFB5-4358-4AAE-BB11-E92E61892E84}" destId="{70580351-1CBF-4B6D-AA62-29F1E9B24F14}" srcOrd="1" destOrd="0" presId="urn:microsoft.com/office/officeart/2005/8/layout/vList2"/>
    <dgm:cxn modelId="{BB9B6306-1EF3-4D3B-8945-24235FEE70BD}" type="presParOf" srcId="{862FCFB5-4358-4AAE-BB11-E92E61892E84}" destId="{A33D6C70-12E4-4D3B-94F0-0B298481DE5D}" srcOrd="2" destOrd="0" presId="urn:microsoft.com/office/officeart/2005/8/layout/vList2"/>
    <dgm:cxn modelId="{4513E26E-1B15-40D1-AE06-2483027C9EE9}" type="presParOf" srcId="{862FCFB5-4358-4AAE-BB11-E92E61892E84}" destId="{669206A8-751E-40E0-80D0-E45FE6A49B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E6504B-906E-45C3-BD9D-8CF8B7E9AF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266D59-6706-4895-8846-1CE539DB5093}">
      <dgm:prSet phldrT="[Text]"/>
      <dgm:spPr/>
      <dgm:t>
        <a:bodyPr/>
        <a:lstStyle/>
        <a:p>
          <a:r>
            <a:rPr lang="de-DE" dirty="0"/>
            <a:t>Imagination</a:t>
          </a:r>
        </a:p>
      </dgm:t>
    </dgm:pt>
    <dgm:pt modelId="{D4D5B72C-B792-41DB-A119-A8050E5E27A1}" type="parTrans" cxnId="{A65DB359-605C-4D56-9E20-15F5EA22A514}">
      <dgm:prSet/>
      <dgm:spPr/>
      <dgm:t>
        <a:bodyPr/>
        <a:lstStyle/>
        <a:p>
          <a:endParaRPr lang="de-DE"/>
        </a:p>
      </dgm:t>
    </dgm:pt>
    <dgm:pt modelId="{2EEA7E28-96FB-488F-B563-3A198FE1A445}" type="sibTrans" cxnId="{A65DB359-605C-4D56-9E20-15F5EA22A514}">
      <dgm:prSet/>
      <dgm:spPr/>
      <dgm:t>
        <a:bodyPr/>
        <a:lstStyle/>
        <a:p>
          <a:endParaRPr lang="de-DE"/>
        </a:p>
      </dgm:t>
    </dgm:pt>
    <dgm:pt modelId="{4D6AB48A-0629-4E85-999D-22C34C1EE9F5}">
      <dgm:prSet phldrT="[Text]"/>
      <dgm:spPr/>
      <dgm:t>
        <a:bodyPr/>
        <a:lstStyle/>
        <a:p>
          <a:r>
            <a:rPr lang="de-DE" dirty="0"/>
            <a:t>Stabilisieren</a:t>
          </a:r>
        </a:p>
      </dgm:t>
    </dgm:pt>
    <dgm:pt modelId="{06989739-D091-449B-9886-61A1AB375F11}" type="parTrans" cxnId="{D41F044E-9033-49A2-AAB7-2A1405732E8B}">
      <dgm:prSet/>
      <dgm:spPr/>
      <dgm:t>
        <a:bodyPr/>
        <a:lstStyle/>
        <a:p>
          <a:endParaRPr lang="de-DE"/>
        </a:p>
      </dgm:t>
    </dgm:pt>
    <dgm:pt modelId="{5B17D2B8-6609-4322-A9A4-5EF312F2544C}" type="sibTrans" cxnId="{D41F044E-9033-49A2-AAB7-2A1405732E8B}">
      <dgm:prSet/>
      <dgm:spPr/>
      <dgm:t>
        <a:bodyPr/>
        <a:lstStyle/>
        <a:p>
          <a:endParaRPr lang="de-DE"/>
        </a:p>
      </dgm:t>
    </dgm:pt>
    <dgm:pt modelId="{6C059F76-BA75-447B-A772-9674B1EBED96}">
      <dgm:prSet phldrT="[Text]"/>
      <dgm:spPr/>
      <dgm:t>
        <a:bodyPr/>
        <a:lstStyle/>
        <a:p>
          <a:r>
            <a:rPr lang="de-DE" dirty="0"/>
            <a:t>Th. Boxen</a:t>
          </a:r>
        </a:p>
      </dgm:t>
    </dgm:pt>
    <dgm:pt modelId="{BB959C22-245D-43B0-9033-9708E492CFA6}" type="parTrans" cxnId="{56E2BD91-C68E-44A6-8DF7-98D6A7A0A6DC}">
      <dgm:prSet/>
      <dgm:spPr/>
      <dgm:t>
        <a:bodyPr/>
        <a:lstStyle/>
        <a:p>
          <a:endParaRPr lang="de-DE"/>
        </a:p>
      </dgm:t>
    </dgm:pt>
    <dgm:pt modelId="{A0B5863B-D8B7-4478-A9A4-CA57F1AF0D63}" type="sibTrans" cxnId="{56E2BD91-C68E-44A6-8DF7-98D6A7A0A6DC}">
      <dgm:prSet/>
      <dgm:spPr/>
      <dgm:t>
        <a:bodyPr/>
        <a:lstStyle/>
        <a:p>
          <a:endParaRPr lang="de-DE"/>
        </a:p>
      </dgm:t>
    </dgm:pt>
    <dgm:pt modelId="{C1AE69C0-FE05-4E72-81E3-A4CB40630600}">
      <dgm:prSet phldrT="[Text]"/>
      <dgm:spPr/>
      <dgm:t>
        <a:bodyPr/>
        <a:lstStyle/>
        <a:p>
          <a:r>
            <a:rPr lang="de-DE" dirty="0"/>
            <a:t>Aktivieren</a:t>
          </a:r>
        </a:p>
      </dgm:t>
    </dgm:pt>
    <dgm:pt modelId="{A368320F-C167-4D07-AD75-043FC0045BDB}" type="parTrans" cxnId="{A0460E2D-6C34-4CED-A46C-AFBCBEBE2155}">
      <dgm:prSet/>
      <dgm:spPr/>
      <dgm:t>
        <a:bodyPr/>
        <a:lstStyle/>
        <a:p>
          <a:endParaRPr lang="de-DE"/>
        </a:p>
      </dgm:t>
    </dgm:pt>
    <dgm:pt modelId="{7B190C3B-8E81-4977-8245-87D27CB5F58A}" type="sibTrans" cxnId="{A0460E2D-6C34-4CED-A46C-AFBCBEBE2155}">
      <dgm:prSet/>
      <dgm:spPr/>
      <dgm:t>
        <a:bodyPr/>
        <a:lstStyle/>
        <a:p>
          <a:endParaRPr lang="de-DE"/>
        </a:p>
      </dgm:t>
    </dgm:pt>
    <dgm:pt modelId="{6E6C861D-A758-42E8-96AF-BD0C9E9AC575}" type="pres">
      <dgm:prSet presAssocID="{37E6504B-906E-45C3-BD9D-8CF8B7E9AF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BFD7DFB-4A45-4B9C-AB6E-7F8B83F27AE0}" type="pres">
      <dgm:prSet presAssocID="{D4266D59-6706-4895-8846-1CE539DB50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BF8632-3AD5-40D0-AACD-4223BF6892DB}" type="pres">
      <dgm:prSet presAssocID="{D4266D59-6706-4895-8846-1CE539DB50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CC33D6-175D-4BFD-B1AA-9D171F93E08C}" type="pres">
      <dgm:prSet presAssocID="{6C059F76-BA75-447B-A772-9674B1EBED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888AA8-5954-49B5-BA99-2E5F208BF836}" type="pres">
      <dgm:prSet presAssocID="{6C059F76-BA75-447B-A772-9674B1EBED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5C7BAE0-2295-4362-9514-CE3D27780444}" type="presOf" srcId="{C1AE69C0-FE05-4E72-81E3-A4CB40630600}" destId="{FF888AA8-5954-49B5-BA99-2E5F208BF836}" srcOrd="0" destOrd="0" presId="urn:microsoft.com/office/officeart/2005/8/layout/vList2"/>
    <dgm:cxn modelId="{E08E8C47-3727-4C58-8500-B6B65AA9A8C5}" type="presOf" srcId="{4D6AB48A-0629-4E85-999D-22C34C1EE9F5}" destId="{FABF8632-3AD5-40D0-AACD-4223BF6892DB}" srcOrd="0" destOrd="0" presId="urn:microsoft.com/office/officeart/2005/8/layout/vList2"/>
    <dgm:cxn modelId="{F2C5FF6A-1716-4A56-941B-0FE14D3B3E72}" type="presOf" srcId="{D4266D59-6706-4895-8846-1CE539DB5093}" destId="{8BFD7DFB-4A45-4B9C-AB6E-7F8B83F27AE0}" srcOrd="0" destOrd="0" presId="urn:microsoft.com/office/officeart/2005/8/layout/vList2"/>
    <dgm:cxn modelId="{C692C34D-9FD1-443C-8518-F8420C8B7365}" type="presOf" srcId="{37E6504B-906E-45C3-BD9D-8CF8B7E9AFAF}" destId="{6E6C861D-A758-42E8-96AF-BD0C9E9AC575}" srcOrd="0" destOrd="0" presId="urn:microsoft.com/office/officeart/2005/8/layout/vList2"/>
    <dgm:cxn modelId="{56E2BD91-C68E-44A6-8DF7-98D6A7A0A6DC}" srcId="{37E6504B-906E-45C3-BD9D-8CF8B7E9AFAF}" destId="{6C059F76-BA75-447B-A772-9674B1EBED96}" srcOrd="1" destOrd="0" parTransId="{BB959C22-245D-43B0-9033-9708E492CFA6}" sibTransId="{A0B5863B-D8B7-4478-A9A4-CA57F1AF0D63}"/>
    <dgm:cxn modelId="{A0460E2D-6C34-4CED-A46C-AFBCBEBE2155}" srcId="{6C059F76-BA75-447B-A772-9674B1EBED96}" destId="{C1AE69C0-FE05-4E72-81E3-A4CB40630600}" srcOrd="0" destOrd="0" parTransId="{A368320F-C167-4D07-AD75-043FC0045BDB}" sibTransId="{7B190C3B-8E81-4977-8245-87D27CB5F58A}"/>
    <dgm:cxn modelId="{A65DB359-605C-4D56-9E20-15F5EA22A514}" srcId="{37E6504B-906E-45C3-BD9D-8CF8B7E9AFAF}" destId="{D4266D59-6706-4895-8846-1CE539DB5093}" srcOrd="0" destOrd="0" parTransId="{D4D5B72C-B792-41DB-A119-A8050E5E27A1}" sibTransId="{2EEA7E28-96FB-488F-B563-3A198FE1A445}"/>
    <dgm:cxn modelId="{7A7C1304-5BE6-4722-8BF4-598F752F9E90}" type="presOf" srcId="{6C059F76-BA75-447B-A772-9674B1EBED96}" destId="{C7CC33D6-175D-4BFD-B1AA-9D171F93E08C}" srcOrd="0" destOrd="0" presId="urn:microsoft.com/office/officeart/2005/8/layout/vList2"/>
    <dgm:cxn modelId="{D41F044E-9033-49A2-AAB7-2A1405732E8B}" srcId="{D4266D59-6706-4895-8846-1CE539DB5093}" destId="{4D6AB48A-0629-4E85-999D-22C34C1EE9F5}" srcOrd="0" destOrd="0" parTransId="{06989739-D091-449B-9886-61A1AB375F11}" sibTransId="{5B17D2B8-6609-4322-A9A4-5EF312F2544C}"/>
    <dgm:cxn modelId="{B5D5EDB3-79A0-4163-B960-46F9CA8303AE}" type="presParOf" srcId="{6E6C861D-A758-42E8-96AF-BD0C9E9AC575}" destId="{8BFD7DFB-4A45-4B9C-AB6E-7F8B83F27AE0}" srcOrd="0" destOrd="0" presId="urn:microsoft.com/office/officeart/2005/8/layout/vList2"/>
    <dgm:cxn modelId="{937F1722-0DFA-4D87-B448-6508EA638CBD}" type="presParOf" srcId="{6E6C861D-A758-42E8-96AF-BD0C9E9AC575}" destId="{FABF8632-3AD5-40D0-AACD-4223BF6892DB}" srcOrd="1" destOrd="0" presId="urn:microsoft.com/office/officeart/2005/8/layout/vList2"/>
    <dgm:cxn modelId="{4DD18374-80CC-4AD4-AFA6-0EC9F6AF383D}" type="presParOf" srcId="{6E6C861D-A758-42E8-96AF-BD0C9E9AC575}" destId="{C7CC33D6-175D-4BFD-B1AA-9D171F93E08C}" srcOrd="2" destOrd="0" presId="urn:microsoft.com/office/officeart/2005/8/layout/vList2"/>
    <dgm:cxn modelId="{AD1A3E06-841A-4B54-9173-50D87810B88F}" type="presParOf" srcId="{6E6C861D-A758-42E8-96AF-BD0C9E9AC575}" destId="{FF888AA8-5954-49B5-BA99-2E5F208BF8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EAFCB-00FD-4184-9862-3E1D8AB19E75}">
      <dsp:nvSpPr>
        <dsp:cNvPr id="0" name=""/>
        <dsp:cNvSpPr/>
      </dsp:nvSpPr>
      <dsp:spPr>
        <a:xfrm>
          <a:off x="865868" y="256569"/>
          <a:ext cx="5608609" cy="431036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Psycho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Emotionen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Kognitionen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Einstellungen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Verhalten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 dirty="0"/>
        </a:p>
      </dsp:txBody>
      <dsp:txXfrm>
        <a:off x="3821739" y="1169957"/>
        <a:ext cx="2003074" cy="1282848"/>
      </dsp:txXfrm>
    </dsp:sp>
    <dsp:sp modelId="{66FBB2BD-88B0-45CA-AD88-7C9A48A5BDC9}">
      <dsp:nvSpPr>
        <dsp:cNvPr id="0" name=""/>
        <dsp:cNvSpPr/>
      </dsp:nvSpPr>
      <dsp:spPr>
        <a:xfrm>
          <a:off x="610262" y="-183565"/>
          <a:ext cx="5942275" cy="549852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Sozial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Soziokulturelle Normen/Werte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Soziale Umweltbedingungen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Bindungs- und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Beziehungsfähigkeit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 dirty="0"/>
        </a:p>
      </dsp:txBody>
      <dsp:txXfrm>
        <a:off x="2025090" y="3383928"/>
        <a:ext cx="3183361" cy="1440089"/>
      </dsp:txXfrm>
    </dsp:sp>
    <dsp:sp modelId="{37B3C955-048B-4097-B9C7-90F07BAB3E78}">
      <dsp:nvSpPr>
        <dsp:cNvPr id="0" name=""/>
        <dsp:cNvSpPr/>
      </dsp:nvSpPr>
      <dsp:spPr>
        <a:xfrm>
          <a:off x="633451" y="328057"/>
          <a:ext cx="5718351" cy="416739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Bio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Genetik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Morpho-/Physiologie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Neuroimmunologie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Wahrnehmung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Reaktionsmuster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 dirty="0"/>
        </a:p>
      </dsp:txBody>
      <dsp:txXfrm>
        <a:off x="1295827" y="1211147"/>
        <a:ext cx="2042268" cy="1240295"/>
      </dsp:txXfrm>
    </dsp:sp>
    <dsp:sp modelId="{8D467194-05D5-4406-9BE2-9D5D1A5D72FE}">
      <dsp:nvSpPr>
        <dsp:cNvPr id="0" name=""/>
        <dsp:cNvSpPr/>
      </dsp:nvSpPr>
      <dsp:spPr>
        <a:xfrm>
          <a:off x="468640" y="-10262"/>
          <a:ext cx="6389668" cy="48440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25331-1587-4F86-B576-9992E510F19D}">
      <dsp:nvSpPr>
        <dsp:cNvPr id="0" name=""/>
        <dsp:cNvSpPr/>
      </dsp:nvSpPr>
      <dsp:spPr>
        <a:xfrm>
          <a:off x="253914" y="-369657"/>
          <a:ext cx="6636181" cy="585750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AF6A9-920E-4BE2-A203-5FBE7F470D86}">
      <dsp:nvSpPr>
        <dsp:cNvPr id="0" name=""/>
        <dsp:cNvSpPr/>
      </dsp:nvSpPr>
      <dsp:spPr>
        <a:xfrm>
          <a:off x="354256" y="2"/>
          <a:ext cx="6260429" cy="482465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08B47-E02B-49DC-A9E4-99CF93C20BB4}">
      <dsp:nvSpPr>
        <dsp:cNvPr id="0" name=""/>
        <dsp:cNvSpPr/>
      </dsp:nvSpPr>
      <dsp:spPr>
        <a:xfrm>
          <a:off x="798705" y="334192"/>
          <a:ext cx="3989831" cy="398983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/>
            <a:t>Modul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/>
            <a:t>Psycho-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/>
            <a:t>edukation</a:t>
          </a:r>
          <a:endParaRPr lang="de-DE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/>
            <a:t>Beratung und Schulung</a:t>
          </a:r>
        </a:p>
      </dsp:txBody>
      <dsp:txXfrm>
        <a:off x="2901441" y="1179656"/>
        <a:ext cx="1424939" cy="1187449"/>
      </dsp:txXfrm>
    </dsp:sp>
    <dsp:sp modelId="{FAD796A5-BBB6-4E08-AAF8-52AF8A9E723D}">
      <dsp:nvSpPr>
        <dsp:cNvPr id="0" name=""/>
        <dsp:cNvSpPr/>
      </dsp:nvSpPr>
      <dsp:spPr>
        <a:xfrm>
          <a:off x="716534" y="451230"/>
          <a:ext cx="3989831" cy="398983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/>
            <a:t>Modul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/>
            <a:t>Selbstmanagement-kompetenz </a:t>
          </a:r>
        </a:p>
      </dsp:txBody>
      <dsp:txXfrm>
        <a:off x="1666494" y="3039871"/>
        <a:ext cx="2137409" cy="1044955"/>
      </dsp:txXfrm>
    </dsp:sp>
    <dsp:sp modelId="{084B77B0-07AA-4B65-AC4C-FE51C52BC588}">
      <dsp:nvSpPr>
        <dsp:cNvPr id="0" name=""/>
        <dsp:cNvSpPr/>
      </dsp:nvSpPr>
      <dsp:spPr>
        <a:xfrm>
          <a:off x="634362" y="308736"/>
          <a:ext cx="3989831" cy="398983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Modul 1</a:t>
          </a:r>
          <a:endParaRPr lang="de-DE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/>
            <a:t>Schmerz-diagnostik</a:t>
          </a:r>
        </a:p>
      </dsp:txBody>
      <dsp:txXfrm>
        <a:off x="1096518" y="1154201"/>
        <a:ext cx="1424939" cy="1187449"/>
      </dsp:txXfrm>
    </dsp:sp>
    <dsp:sp modelId="{8EE50C9B-B8E2-4061-BECC-BECE6DD81562}">
      <dsp:nvSpPr>
        <dsp:cNvPr id="0" name=""/>
        <dsp:cNvSpPr/>
      </dsp:nvSpPr>
      <dsp:spPr>
        <a:xfrm>
          <a:off x="552045" y="87202"/>
          <a:ext cx="4483810" cy="448381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B3E3-A1B4-4A67-9DED-D1401C9E012F}">
      <dsp:nvSpPr>
        <dsp:cNvPr id="0" name=""/>
        <dsp:cNvSpPr/>
      </dsp:nvSpPr>
      <dsp:spPr>
        <a:xfrm>
          <a:off x="469544" y="203989"/>
          <a:ext cx="4483810" cy="448381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427F9-16C2-4C56-9C3D-348114F59835}">
      <dsp:nvSpPr>
        <dsp:cNvPr id="0" name=""/>
        <dsp:cNvSpPr/>
      </dsp:nvSpPr>
      <dsp:spPr>
        <a:xfrm>
          <a:off x="387044" y="61747"/>
          <a:ext cx="4483810" cy="448381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7C0B8-0229-4F7C-A559-E304CC1BCFD4}">
      <dsp:nvSpPr>
        <dsp:cNvPr id="0" name=""/>
        <dsp:cNvSpPr/>
      </dsp:nvSpPr>
      <dsp:spPr>
        <a:xfrm>
          <a:off x="0" y="24657"/>
          <a:ext cx="4938712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/>
            <a:t>Achtsamkeit</a:t>
          </a:r>
        </a:p>
      </dsp:txBody>
      <dsp:txXfrm>
        <a:off x="57372" y="82029"/>
        <a:ext cx="4823968" cy="1060520"/>
      </dsp:txXfrm>
    </dsp:sp>
    <dsp:sp modelId="{70580351-1CBF-4B6D-AA62-29F1E9B24F14}">
      <dsp:nvSpPr>
        <dsp:cNvPr id="0" name=""/>
        <dsp:cNvSpPr/>
      </dsp:nvSpPr>
      <dsp:spPr>
        <a:xfrm>
          <a:off x="0" y="1199922"/>
          <a:ext cx="4938712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04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3800" kern="1200" dirty="0"/>
            <a:t>Begrenzen</a:t>
          </a:r>
        </a:p>
      </dsp:txBody>
      <dsp:txXfrm>
        <a:off x="0" y="1199922"/>
        <a:ext cx="4938712" cy="811440"/>
      </dsp:txXfrm>
    </dsp:sp>
    <dsp:sp modelId="{A33D6C70-12E4-4D3B-94F0-0B298481DE5D}">
      <dsp:nvSpPr>
        <dsp:cNvPr id="0" name=""/>
        <dsp:cNvSpPr/>
      </dsp:nvSpPr>
      <dsp:spPr>
        <a:xfrm>
          <a:off x="0" y="2011362"/>
          <a:ext cx="4938712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/>
            <a:t>PMR</a:t>
          </a:r>
        </a:p>
      </dsp:txBody>
      <dsp:txXfrm>
        <a:off x="57372" y="2068734"/>
        <a:ext cx="4823968" cy="1060520"/>
      </dsp:txXfrm>
    </dsp:sp>
    <dsp:sp modelId="{669206A8-751E-40E0-80D0-E45FE6A49B15}">
      <dsp:nvSpPr>
        <dsp:cNvPr id="0" name=""/>
        <dsp:cNvSpPr/>
      </dsp:nvSpPr>
      <dsp:spPr>
        <a:xfrm>
          <a:off x="0" y="3186627"/>
          <a:ext cx="4938712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04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3800" kern="1200" dirty="0"/>
            <a:t>Entspannen</a:t>
          </a:r>
        </a:p>
      </dsp:txBody>
      <dsp:txXfrm>
        <a:off x="0" y="3186627"/>
        <a:ext cx="4938712" cy="811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D7DFB-4A45-4B9C-AB6E-7F8B83F27AE0}">
      <dsp:nvSpPr>
        <dsp:cNvPr id="0" name=""/>
        <dsp:cNvSpPr/>
      </dsp:nvSpPr>
      <dsp:spPr>
        <a:xfrm>
          <a:off x="0" y="24657"/>
          <a:ext cx="4937125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/>
            <a:t>Imagination</a:t>
          </a:r>
        </a:p>
      </dsp:txBody>
      <dsp:txXfrm>
        <a:off x="57372" y="82029"/>
        <a:ext cx="4822381" cy="1060520"/>
      </dsp:txXfrm>
    </dsp:sp>
    <dsp:sp modelId="{FABF8632-3AD5-40D0-AACD-4223BF6892DB}">
      <dsp:nvSpPr>
        <dsp:cNvPr id="0" name=""/>
        <dsp:cNvSpPr/>
      </dsp:nvSpPr>
      <dsp:spPr>
        <a:xfrm>
          <a:off x="0" y="1199922"/>
          <a:ext cx="4937125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754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3800" kern="1200" dirty="0"/>
            <a:t>Stabilisieren</a:t>
          </a:r>
        </a:p>
      </dsp:txBody>
      <dsp:txXfrm>
        <a:off x="0" y="1199922"/>
        <a:ext cx="4937125" cy="811440"/>
      </dsp:txXfrm>
    </dsp:sp>
    <dsp:sp modelId="{C7CC33D6-175D-4BFD-B1AA-9D171F93E08C}">
      <dsp:nvSpPr>
        <dsp:cNvPr id="0" name=""/>
        <dsp:cNvSpPr/>
      </dsp:nvSpPr>
      <dsp:spPr>
        <a:xfrm>
          <a:off x="0" y="2011362"/>
          <a:ext cx="4937125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/>
            <a:t>Th. Boxen</a:t>
          </a:r>
        </a:p>
      </dsp:txBody>
      <dsp:txXfrm>
        <a:off x="57372" y="2068734"/>
        <a:ext cx="4822381" cy="1060520"/>
      </dsp:txXfrm>
    </dsp:sp>
    <dsp:sp modelId="{FF888AA8-5954-49B5-BA99-2E5F208BF836}">
      <dsp:nvSpPr>
        <dsp:cNvPr id="0" name=""/>
        <dsp:cNvSpPr/>
      </dsp:nvSpPr>
      <dsp:spPr>
        <a:xfrm>
          <a:off x="0" y="3186627"/>
          <a:ext cx="4937125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754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3800" kern="1200" dirty="0"/>
            <a:t>Aktivieren</a:t>
          </a:r>
        </a:p>
      </dsp:txBody>
      <dsp:txXfrm>
        <a:off x="0" y="3186627"/>
        <a:ext cx="4937125" cy="81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8E7A7-6FBB-4048-856C-B9B0E0D8AF5D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B3731-7DDD-4DAF-A8BF-53D00A5D37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02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4427-6BC8-4CFB-B235-FEE2656FD879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F0EF4-8923-4063-ABB9-E93DEF79F6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55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167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492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445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64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26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297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47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07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698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27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86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239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728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721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399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33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145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167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361F879E-EF94-43FB-A093-B0AE7467B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59FF3BE-4B64-4218-B47E-429F32865ABD}" type="slidenum">
              <a:rPr lang="de-DE" altLang="de-DE" sz="1800" smtClean="0">
                <a:solidFill>
                  <a:srgbClr val="000000"/>
                </a:solidFill>
              </a:rPr>
              <a:pPr eaLnBrk="1" hangingPunct="1"/>
              <a:t>27</a:t>
            </a:fld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57AB3452-D998-4114-8D84-4521A0685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B209CF6B-377B-4B37-B8D7-7563F4617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7844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02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67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42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22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11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44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0EF4-8923-4063-ABB9-E93DEF79F66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68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6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6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8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3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5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5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6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3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4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nas.org/content/111/2/646.ful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thek.hhu.de/watch/13c5361f-4b52-44d6-90fd-4bcbcac5ab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78560-DBFC-4C5D-9B29-47D96CD52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Chronische Schmerzen verstehen, diagnostizieren, behandeln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5AC7F6-D90C-438E-AFA8-91F8BCA70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 err="1"/>
              <a:t>Switlana</a:t>
            </a:r>
            <a:r>
              <a:rPr lang="de-DE" dirty="0"/>
              <a:t> </a:t>
            </a:r>
            <a:r>
              <a:rPr lang="de-DE" dirty="0" err="1"/>
              <a:t>Endrikat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77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8579FF3-02F8-428E-B7C4-C20C7456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 1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Schmerzen diagnostizieren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29AE220-22DC-4101-B9CB-B03D63150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28334"/>
            <a:ext cx="493776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Initiales </a:t>
            </a:r>
            <a:r>
              <a:rPr lang="de-DE" b="1" dirty="0" err="1"/>
              <a:t>Schmerzassessment</a:t>
            </a:r>
            <a:r>
              <a:rPr lang="de-DE" b="1" dirty="0"/>
              <a:t> </a:t>
            </a:r>
          </a:p>
          <a:p>
            <a:r>
              <a:rPr lang="de-DE" b="1" dirty="0"/>
              <a:t>Schmerzintensität</a:t>
            </a:r>
            <a:r>
              <a:rPr lang="de-DE" dirty="0"/>
              <a:t> (Numerische Rating Skala (NRS) von 0 keine Schmerzen bis 10 stärkster vorstellbarer Schmerz) </a:t>
            </a:r>
            <a:r>
              <a:rPr lang="de-DE" sz="2400" b="1" dirty="0">
                <a:solidFill>
                  <a:srgbClr val="FF0000"/>
                </a:solidFill>
              </a:rPr>
              <a:t>*</a:t>
            </a:r>
            <a:r>
              <a:rPr lang="de-DE" dirty="0"/>
              <a:t> </a:t>
            </a:r>
          </a:p>
          <a:p>
            <a:r>
              <a:rPr lang="de-DE" b="1" dirty="0"/>
              <a:t>Schmerzqualität </a:t>
            </a:r>
            <a:r>
              <a:rPr lang="de-DE" dirty="0"/>
              <a:t>(sensorisch-affektiv)</a:t>
            </a:r>
          </a:p>
          <a:p>
            <a:r>
              <a:rPr lang="de-DE" b="1" dirty="0"/>
              <a:t>Lokalisation im Körper</a:t>
            </a:r>
            <a:endParaRPr lang="de-DE" dirty="0"/>
          </a:p>
          <a:p>
            <a:r>
              <a:rPr lang="de-DE" b="1" dirty="0"/>
              <a:t>Z</a:t>
            </a:r>
            <a:r>
              <a:rPr lang="de-DE" b="1" dirty="0" smtClean="0"/>
              <a:t>eitlicher </a:t>
            </a:r>
            <a:r>
              <a:rPr lang="de-DE" b="1" dirty="0"/>
              <a:t>Verlauf</a:t>
            </a:r>
            <a:r>
              <a:rPr lang="de-DE" dirty="0"/>
              <a:t> </a:t>
            </a:r>
          </a:p>
          <a:p>
            <a:r>
              <a:rPr lang="de-DE" b="1" dirty="0"/>
              <a:t>S</a:t>
            </a:r>
            <a:r>
              <a:rPr lang="de-DE" b="1" dirty="0" smtClean="0"/>
              <a:t>chmerzbedingte </a:t>
            </a:r>
            <a:r>
              <a:rPr lang="de-DE" b="1" dirty="0"/>
              <a:t>Beeinträchtigungen </a:t>
            </a:r>
            <a:r>
              <a:rPr lang="de-DE" dirty="0"/>
              <a:t>(Funktionseinschränkungen)</a:t>
            </a: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E7A781-21E0-46B0-9322-32B5A401E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606" y="2654369"/>
            <a:ext cx="5550294" cy="328709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400" b="1" dirty="0">
                <a:solidFill>
                  <a:srgbClr val="FF0000"/>
                </a:solidFill>
              </a:rPr>
              <a:t>*</a:t>
            </a:r>
            <a:r>
              <a:rPr lang="de-DE" dirty="0"/>
              <a:t>Numerische Ratingskala (0 bis 10) , Visuelle Ratingskala (</a:t>
            </a:r>
            <a:r>
              <a:rPr lang="de-DE" dirty="0">
                <a:sym typeface="Wingdings" panose="05000000000000000000" pitchFamily="2" charset="2"/>
              </a:rPr>
              <a:t> bis )</a:t>
            </a:r>
          </a:p>
          <a:p>
            <a:r>
              <a:rPr lang="de-DE" dirty="0"/>
              <a:t>Schmerzintensität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Leicht -&gt; 3-4/10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Mittel -&gt; 5-8/10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Stark -&gt; 9-10/10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Schmerz ab Stärke  ≥3  ist behandlungsbedürftig!   </a:t>
            </a:r>
          </a:p>
          <a:p>
            <a:pPr marL="0" indent="0">
              <a:buNone/>
            </a:pPr>
            <a:r>
              <a:rPr lang="de-DE" b="1" dirty="0">
                <a:sym typeface="Wingdings" panose="05000000000000000000" pitchFamily="2" charset="2"/>
              </a:rPr>
              <a:t>Jedoch nicht  unbedingt mit Medikation!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BE11891-D831-4C47-8797-C754633FEB6F}"/>
              </a:ext>
            </a:extLst>
          </p:cNvPr>
          <p:cNvSpPr/>
          <p:nvPr/>
        </p:nvSpPr>
        <p:spPr>
          <a:xfrm>
            <a:off x="825500" y="1841018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Zu Beginn des </a:t>
            </a:r>
            <a:r>
              <a:rPr lang="de-DE" sz="2000" b="1" dirty="0" smtClean="0">
                <a:solidFill>
                  <a:srgbClr val="FF0000"/>
                </a:solidFill>
              </a:rPr>
              <a:t>Pflegeauftrages </a:t>
            </a:r>
            <a:r>
              <a:rPr lang="de-DE" sz="2000" b="1" dirty="0">
                <a:solidFill>
                  <a:srgbClr val="FF0000"/>
                </a:solidFill>
              </a:rPr>
              <a:t>muss bei jedem Patienten  </a:t>
            </a:r>
            <a:r>
              <a:rPr lang="de-DE" sz="2000" b="1" dirty="0" smtClean="0">
                <a:solidFill>
                  <a:srgbClr val="FF0000"/>
                </a:solidFill>
              </a:rPr>
              <a:t>eine </a:t>
            </a:r>
            <a:r>
              <a:rPr lang="de-DE" sz="2000" b="1" dirty="0">
                <a:solidFill>
                  <a:srgbClr val="FF0000"/>
                </a:solidFill>
              </a:rPr>
              <a:t>Schmerzeinschätzung erfolgen!!!! </a:t>
            </a:r>
          </a:p>
        </p:txBody>
      </p:sp>
    </p:spTree>
    <p:extLst>
      <p:ext uri="{BB962C8B-B14F-4D97-AF65-F5344CB8AC3E}">
        <p14:creationId xmlns:p14="http://schemas.microsoft.com/office/powerpoint/2010/main" val="120100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81BCFA-9F08-4162-AB3A-4005D6D6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 1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Schmerzen diagnostizieren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4CE91B4-0846-4EDA-A9F2-914078CED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568907" cy="36330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Deutscher Schmerzfragebogen (DSF,  Version 2012, 2015)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Standardisierte Erfassung der Schmerzsituation mit Berücksichtigung der bio-psycho-sozialen Schmerzaspekte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Modularer Aufbau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Valides Instrument für ein differenziertes multidimensionales </a:t>
            </a:r>
            <a:r>
              <a:rPr lang="de-DE" dirty="0" err="1"/>
              <a:t>Schmerzassessment</a:t>
            </a:r>
            <a:endParaRPr lang="de-DE" alt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Handbuch zur Datenauswertung und -interpretation von der Deutschen Schmerzgesellschaft e.V.  steht online kostenlos </a:t>
            </a:r>
            <a:r>
              <a:rPr lang="de-DE" altLang="de-DE" dirty="0" smtClean="0"/>
              <a:t>zur </a:t>
            </a:r>
            <a:r>
              <a:rPr lang="de-DE" altLang="de-DE" dirty="0"/>
              <a:t>Verfügung 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1B3D8D3-485A-4CA7-BD90-2150FFAB20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19016" y="1846263"/>
            <a:ext cx="2735568" cy="4022725"/>
          </a:xfrm>
        </p:spPr>
      </p:pic>
    </p:spTree>
    <p:extLst>
      <p:ext uri="{BB962C8B-B14F-4D97-AF65-F5344CB8AC3E}">
        <p14:creationId xmlns:p14="http://schemas.microsoft.com/office/powerpoint/2010/main" val="59159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B3AC202-B966-4F13-A44B-C875D87C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86603"/>
            <a:ext cx="10574655" cy="1450757"/>
          </a:xfrm>
        </p:spPr>
        <p:txBody>
          <a:bodyPr/>
          <a:lstStyle/>
          <a:p>
            <a:r>
              <a:rPr lang="de-DE" dirty="0"/>
              <a:t>Modul 1</a:t>
            </a:r>
            <a:br>
              <a:rPr lang="de-DE" dirty="0"/>
            </a:br>
            <a:r>
              <a:rPr lang="de-DE" dirty="0"/>
              <a:t>DSF-Bogen			    		Diagnostik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EF955FEF-0700-40CF-979A-C6B145142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462306"/>
              </p:ext>
            </p:extLst>
          </p:nvPr>
        </p:nvGraphicFramePr>
        <p:xfrm>
          <a:off x="581024" y="1756630"/>
          <a:ext cx="11413267" cy="45745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8057">
                  <a:extLst>
                    <a:ext uri="{9D8B030D-6E8A-4147-A177-3AD203B41FA5}">
                      <a16:colId xmlns:a16="http://schemas.microsoft.com/office/drawing/2014/main" val="2298201659"/>
                    </a:ext>
                  </a:extLst>
                </a:gridCol>
                <a:gridCol w="5445210">
                  <a:extLst>
                    <a:ext uri="{9D8B030D-6E8A-4147-A177-3AD203B41FA5}">
                      <a16:colId xmlns:a16="http://schemas.microsoft.com/office/drawing/2014/main" val="3508234429"/>
                    </a:ext>
                  </a:extLst>
                </a:gridCol>
              </a:tblGrid>
              <a:tr h="376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baseline="0" dirty="0"/>
                        <a:t>Frage 5, 6: </a:t>
                      </a:r>
                      <a:r>
                        <a:rPr lang="de-DE" sz="1400" b="0" dirty="0"/>
                        <a:t>Lokalisation,</a:t>
                      </a:r>
                      <a:r>
                        <a:rPr lang="de-DE" sz="1400" b="0" baseline="0" dirty="0"/>
                        <a:t> Schmerzausbreitung,-vorstellung  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Schmerzsymptomatik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Komplexität und Leidensdruck</a:t>
                      </a: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248022747"/>
                  </a:ext>
                </a:extLst>
              </a:tr>
              <a:tr h="428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/>
                        <a:t>Frage 7, 8, 9:</a:t>
                      </a:r>
                      <a:r>
                        <a:rPr lang="de-DE" sz="1400" b="0" baseline="0" dirty="0"/>
                        <a:t> </a:t>
                      </a:r>
                      <a:r>
                        <a:rPr lang="de-DE" sz="1400" b="0" dirty="0"/>
                        <a:t>Schmerzverlauf 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/>
                        <a:t>Dauer, Häufigkeit, Zeit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4119122061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Frage 10: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Qualitative Schmerzbeschreibung (sensorisch, affektiv)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Schmerzerleben</a:t>
                      </a:r>
                      <a:endParaRPr lang="de-DE" sz="1400" b="1" dirty="0"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4154160141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Frage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11:</a:t>
                      </a:r>
                      <a:r>
                        <a:rPr lang="de-DE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="1" dirty="0"/>
                        <a:t>Schmerzintensität</a:t>
                      </a:r>
                      <a:endParaRPr lang="de-DE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Bewertung der Schmerzstärke 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2880054648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r>
                        <a:rPr lang="de-DE" sz="1400" b="1" dirty="0"/>
                        <a:t>Frage</a:t>
                      </a:r>
                      <a:r>
                        <a:rPr lang="de-DE" sz="1400" b="1" baseline="0" dirty="0"/>
                        <a:t> 12: </a:t>
                      </a:r>
                      <a:r>
                        <a:rPr lang="de-DE" sz="1400" b="1" dirty="0"/>
                        <a:t>Funktionsbeeinträchtigung</a:t>
                      </a:r>
                      <a:endParaRPr lang="de-DE" sz="1400" b="1" dirty="0">
                        <a:solidFill>
                          <a:srgbClr val="FF0066"/>
                        </a:solidFill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Beeinträchtigungserleben 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1735668268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Frage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13, 14, 15: </a:t>
                      </a:r>
                      <a:r>
                        <a:rPr lang="de-DE" sz="1400" b="1" dirty="0"/>
                        <a:t>Kausalattributionen, Schmerzverstärker, Linderung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Schmerz- und Krankheitskonzept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4274810542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Frage</a:t>
                      </a:r>
                      <a:r>
                        <a:rPr lang="de-DE" sz="1400" b="1" baseline="0" dirty="0"/>
                        <a:t> 16, 17: </a:t>
                      </a:r>
                      <a:r>
                        <a:rPr lang="de-DE" sz="1400" b="1" dirty="0"/>
                        <a:t>Allgemeines Wohlbefinden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400" b="1" dirty="0"/>
                        <a:t> psychisches Befinden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Selbstwert, Angst, Depression, Stress</a:t>
                      </a:r>
                      <a:r>
                        <a:rPr kumimoji="0" lang="de-DE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1219509715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r>
                        <a:rPr lang="de-DE" sz="1400" baseline="0" dirty="0"/>
                        <a:t>Frage 18</a:t>
                      </a:r>
                      <a:r>
                        <a:rPr lang="de-DE" sz="1400" baseline="0" dirty="0" smtClean="0"/>
                        <a:t>, 19</a:t>
                      </a:r>
                      <a:r>
                        <a:rPr lang="de-DE" sz="1400" baseline="0" dirty="0"/>
                        <a:t>, 20</a:t>
                      </a:r>
                      <a:r>
                        <a:rPr lang="de-DE" sz="1400" baseline="0" dirty="0" smtClean="0"/>
                        <a:t>, 21</a:t>
                      </a:r>
                      <a:r>
                        <a:rPr lang="de-DE" sz="1400" baseline="0" dirty="0"/>
                        <a:t>: </a:t>
                      </a:r>
                      <a:r>
                        <a:rPr lang="de-DE" sz="1400" dirty="0"/>
                        <a:t>Ärzte, Therapien,</a:t>
                      </a:r>
                      <a:r>
                        <a:rPr lang="de-DE" sz="1400" baseline="0" dirty="0"/>
                        <a:t> Operationen, Medikamente </a:t>
                      </a:r>
                    </a:p>
                    <a:p>
                      <a:r>
                        <a:rPr lang="de-DE" sz="1400" baseline="0" dirty="0"/>
                        <a:t>Modul V: Vorbehandlungen </a:t>
                      </a:r>
                      <a:endParaRPr lang="de-DE" sz="1400" dirty="0"/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</a:rPr>
                        <a:t>Erfahrungen </a:t>
                      </a: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111145965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Frage</a:t>
                      </a:r>
                      <a:r>
                        <a:rPr lang="de-DE" sz="1400" b="0" baseline="0" dirty="0">
                          <a:solidFill>
                            <a:schemeClr val="tx1"/>
                          </a:solidFill>
                        </a:rPr>
                        <a:t> 21: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Komorbidität 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</a:rPr>
                        <a:t>Zusätzliche Belastungen und Beeinträchtigungen</a:t>
                      </a: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300337099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r>
                        <a:rPr lang="de-DE" sz="1400" b="0" baseline="0" dirty="0">
                          <a:solidFill>
                            <a:schemeClr val="tx1"/>
                          </a:solidFill>
                        </a:rPr>
                        <a:t>Modul D, S: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Demographe, Versicherungsstatus</a:t>
                      </a:r>
                      <a:r>
                        <a:rPr lang="de-DE" sz="14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</a:rPr>
                        <a:t>sozialerechtliche </a:t>
                      </a:r>
                      <a:r>
                        <a:rPr lang="de-DE" sz="1400" b="0" baseline="0" dirty="0">
                          <a:solidFill>
                            <a:schemeClr val="tx1"/>
                          </a:solidFill>
                        </a:rPr>
                        <a:t>Situation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</a:rPr>
                        <a:t>Rentenwunsch (!)</a:t>
                      </a: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1628172558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Modul L, A: </a:t>
                      </a:r>
                      <a:r>
                        <a:rPr lang="de-DE" sz="1400" b="1" dirty="0"/>
                        <a:t>Gesundheitsbezogene Lebensqualität und Allgemeinbefindlichkeit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</a:rPr>
                        <a:t>Gesundheitsempfindung und Begleitsymptomatik</a:t>
                      </a: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3353024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75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2D93E-0B2A-4847-B438-DED8E68B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86603"/>
            <a:ext cx="10743788" cy="1450757"/>
          </a:xfrm>
        </p:spPr>
        <p:txBody>
          <a:bodyPr/>
          <a:lstStyle/>
          <a:p>
            <a:r>
              <a:rPr lang="de-DE" dirty="0" smtClean="0"/>
              <a:t>Modul 1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Schmerzen diagnostizieren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7CB166-3AEB-473C-80E4-DDD09DA1A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828" y="2051222"/>
            <a:ext cx="4125513" cy="42424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Schmerzaffekttagebuch. </a:t>
            </a:r>
            <a:r>
              <a:rPr lang="de-DE" dirty="0" smtClean="0"/>
              <a:t>ax</a:t>
            </a:r>
            <a:r>
              <a:rPr lang="de-DE" dirty="0"/>
              <a:t>. 2-4 Wo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Schmerzbeobachtung im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bio-psycho-sozialen Kontext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altLang="de-DE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Visualisierung der Schmerzregulation/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Copingstrategie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altLang="de-DE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Differenzierung der Schmerz- und Affektwahrnehmung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alt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alt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F1F176-5A0C-4C3D-911B-7B7D8D12A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45"/>
          <a:stretch/>
        </p:blipFill>
        <p:spPr>
          <a:xfrm>
            <a:off x="4341341" y="2162638"/>
            <a:ext cx="7720545" cy="35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D7BD6-1E72-4BEC-AD52-B1A22EE4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Körperkarte der Gefühle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55B999C-3955-4DEC-BBA4-71F121CC9B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2509" y="2110006"/>
            <a:ext cx="4647619" cy="349523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7BF605-B246-4A52-A854-64503EE42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085080" cy="4023360"/>
          </a:xfrm>
        </p:spPr>
        <p:txBody>
          <a:bodyPr/>
          <a:lstStyle/>
          <a:p>
            <a:r>
              <a:rPr lang="de-DE" dirty="0" err="1"/>
              <a:t>Nummenmaa</a:t>
            </a:r>
            <a:r>
              <a:rPr lang="de-DE" dirty="0"/>
              <a:t> L, </a:t>
            </a:r>
            <a:r>
              <a:rPr lang="de-DE" dirty="0" err="1"/>
              <a:t>Clerean</a:t>
            </a:r>
            <a:r>
              <a:rPr lang="de-DE" dirty="0"/>
              <a:t> E, Hari R, </a:t>
            </a:r>
            <a:r>
              <a:rPr lang="de-DE" dirty="0" err="1"/>
              <a:t>Hietanen</a:t>
            </a:r>
            <a:r>
              <a:rPr lang="de-DE" dirty="0"/>
              <a:t> J.K. (2013). </a:t>
            </a:r>
            <a:r>
              <a:rPr lang="en-US" dirty="0"/>
              <a:t>Bodily maps of emotions. Proc Natl </a:t>
            </a:r>
            <a:r>
              <a:rPr lang="en-US" dirty="0" err="1"/>
              <a:t>Acad</a:t>
            </a:r>
            <a:r>
              <a:rPr lang="en-US" dirty="0"/>
              <a:t> Sci USA. </a:t>
            </a:r>
            <a:r>
              <a:rPr lang="de-DE" dirty="0"/>
              <a:t>Jan 14; 111(2): 646–651 </a:t>
            </a:r>
            <a:r>
              <a:rPr lang="de-DE" u="sng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http://www.pnas.org/content/111/2/646.full</a:t>
            </a:r>
            <a:endParaRPr lang="de-DE" u="sng" dirty="0">
              <a:solidFill>
                <a:srgbClr val="00B0F0"/>
              </a:solidFill>
            </a:endParaRPr>
          </a:p>
          <a:p>
            <a:endParaRPr lang="de-DE" u="sng" dirty="0"/>
          </a:p>
          <a:p>
            <a:pPr marL="0" indent="0">
              <a:buNone/>
            </a:pPr>
            <a:r>
              <a:rPr lang="de-DE" b="1" dirty="0"/>
              <a:t>6 Grundgefühle:  </a:t>
            </a:r>
          </a:p>
          <a:p>
            <a:pPr marL="0" indent="0">
              <a:buNone/>
            </a:pPr>
            <a:r>
              <a:rPr lang="de-DE" b="1" dirty="0"/>
              <a:t>Angst,  Wut, Trauer,  Freude, Interesse, Ekel </a:t>
            </a:r>
          </a:p>
        </p:txBody>
      </p:sp>
    </p:spTree>
    <p:extLst>
      <p:ext uri="{BB962C8B-B14F-4D97-AF65-F5344CB8AC3E}">
        <p14:creationId xmlns:p14="http://schemas.microsoft.com/office/powerpoint/2010/main" val="3498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86515-C024-46A8-A155-5A4D5236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 2</a:t>
            </a:r>
            <a:br>
              <a:rPr lang="de-DE" dirty="0"/>
            </a:br>
            <a:r>
              <a:rPr lang="de-DE" dirty="0"/>
              <a:t>Psychoedukation, Beratung, Schulung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2568AB-FB8D-4D7F-B78F-1040AE7F6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328" y="1846052"/>
            <a:ext cx="4937760" cy="736282"/>
          </a:xfrm>
        </p:spPr>
        <p:txBody>
          <a:bodyPr/>
          <a:lstStyle/>
          <a:p>
            <a:r>
              <a:rPr lang="de-DE" dirty="0"/>
              <a:t>Zentrale Themen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8D9EB-7A14-492B-9DD4-855C532E78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Das Bio-Psycho-Soziale Schmerzmodell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Zentrale Schmerz- und Stressverarbeitung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Körper und Gefühle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Selbstfürsorge: Belastungsgrenzen, Umgang mit dem Stress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Selbstregulation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BEAB9B6-280F-481B-8645-6CDF730AE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2883" y="1921374"/>
            <a:ext cx="5087073" cy="553373"/>
          </a:xfrm>
        </p:spPr>
        <p:txBody>
          <a:bodyPr/>
          <a:lstStyle/>
          <a:p>
            <a:r>
              <a:rPr lang="de-DE" dirty="0"/>
              <a:t>Ziele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3E19B6-6C9B-416A-92A0-07BDE83D8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9809" y="2497683"/>
            <a:ext cx="5393100" cy="2934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Verständnis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Angstreduktion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Stressreduktion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Stärkung der selbstregulativen Kompetenzen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Selbstmanagement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85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E423DE4-0796-458B-938E-330CEF5F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 3</a:t>
            </a:r>
            <a:br>
              <a:rPr lang="de-DE" dirty="0"/>
            </a:br>
            <a:r>
              <a:rPr lang="de-DE" dirty="0"/>
              <a:t>Selbstmanagementkompetenz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967E633B-D451-4083-B160-6BABCB0393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8802313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916E45C3-CC02-4910-9AB8-1E3BD15B85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999689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491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2CBED-618C-4A8E-BDDC-26FAC0D8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Schmerzmanagement – Fallbeispiel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1B9A3E-7A0C-4E5D-8A0E-D256B1205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400" dirty="0"/>
              <a:t>Aufnahme am 22.02.16: </a:t>
            </a:r>
          </a:p>
          <a:p>
            <a:r>
              <a:rPr lang="de-DE" altLang="de-DE" sz="2400" dirty="0"/>
              <a:t>Frau P</a:t>
            </a:r>
            <a:r>
              <a:rPr lang="de-DE" altLang="de-DE" sz="2400" dirty="0" smtClean="0"/>
              <a:t>., </a:t>
            </a:r>
            <a:r>
              <a:rPr lang="de-DE" altLang="de-DE" sz="2400" dirty="0"/>
              <a:t>35 Jahre alt.  Alleinstehend. Chefarztsekretärin in einem Krankenhaus.  Seit Januar 2015 durchgehend krankgeschrieben</a:t>
            </a:r>
          </a:p>
          <a:p>
            <a:r>
              <a:rPr lang="de-DE" altLang="de-DE" sz="2400" dirty="0"/>
              <a:t>Massive Beeinträchtigung der Lebensqualität </a:t>
            </a:r>
            <a:r>
              <a:rPr lang="de-DE" altLang="de-DE" sz="2400" dirty="0" smtClean="0"/>
              <a:t>in </a:t>
            </a:r>
            <a:r>
              <a:rPr lang="de-DE" altLang="de-DE" sz="2400" dirty="0"/>
              <a:t>psychischen, physischen und sozialen </a:t>
            </a:r>
            <a:r>
              <a:rPr lang="de-DE" altLang="de-DE" sz="2400" dirty="0" smtClean="0"/>
              <a:t>Bereichen </a:t>
            </a:r>
            <a:r>
              <a:rPr lang="de-DE" altLang="de-DE" sz="2400" dirty="0"/>
              <a:t>b/d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400" dirty="0"/>
              <a:t>Chronische Schmerzen (6-7/10)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400" dirty="0"/>
              <a:t>Erschöpfung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400" dirty="0"/>
              <a:t>Depressivität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400" dirty="0"/>
              <a:t>Sozialer Rückzug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54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60596-2849-4351-A08B-85680387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Schmerzmanagement – Fallbeispiel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91A1D-E57E-4A84-918E-4A77C020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356808" cy="4448904"/>
          </a:xfrm>
        </p:spPr>
        <p:txBody>
          <a:bodyPr>
            <a:normAutofit/>
          </a:bodyPr>
          <a:lstStyle/>
          <a:p>
            <a:r>
              <a:rPr lang="de-DE" altLang="de-DE" b="1" dirty="0"/>
              <a:t>Vorbehandlungen: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000" dirty="0"/>
              <a:t>2002 	Ambulante KVT (25 Stunden)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000" dirty="0"/>
              <a:t>2005 	Depression. Stationäre Behandlung  in der LWL-Klinik Herten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000" dirty="0"/>
              <a:t>2011		Suizidversuch mit Tabletten. Stationäre Behandlung  in der LWL-Klinik Herten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000" dirty="0"/>
              <a:t>2013		Depressionsrezidiv. Stationäre Behandlung  in der LWL-Klinik Herten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000" dirty="0"/>
              <a:t>2014 	Diffuse Dauerschmerzen im Körper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000" dirty="0"/>
              <a:t>2015 	Diagnose der Fibromyalgie, Depression, Auftreten von </a:t>
            </a:r>
            <a:r>
              <a:rPr lang="de-DE" altLang="de-DE" sz="2000" dirty="0" smtClean="0"/>
              <a:t>Suizidgedanken</a:t>
            </a:r>
          </a:p>
          <a:p>
            <a:pPr marL="201168" lvl="1" indent="0">
              <a:buNone/>
            </a:pPr>
            <a:r>
              <a:rPr lang="de-DE" altLang="de-DE" sz="2000" dirty="0"/>
              <a:t>	</a:t>
            </a:r>
            <a:r>
              <a:rPr lang="de-DE" altLang="de-DE" sz="2000" dirty="0" smtClean="0"/>
              <a:t>	</a:t>
            </a:r>
            <a:r>
              <a:rPr lang="de-DE" altLang="de-DE" sz="2000" dirty="0"/>
              <a:t>S</a:t>
            </a:r>
            <a:r>
              <a:rPr lang="de-DE" altLang="de-DE" sz="2000" dirty="0" smtClean="0"/>
              <a:t>tationäre Behandlung </a:t>
            </a:r>
            <a:r>
              <a:rPr lang="de-DE" altLang="de-DE" sz="2000" dirty="0"/>
              <a:t>im Psychiatrischen Zentrum Waldshut-Tiengen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000" dirty="0"/>
              <a:t>2016		Aufnahme in die  Klinik für Psychosomatische Medizin und Psychotherapie des LVR-			Klinikums Düsseldorf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939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9C27-8ECA-4518-8289-18BBBFAA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Schmerzmanagement – Fallbeispiel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CE30C2-0A08-4A36-ACA6-6618094A6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344710" cy="4023360"/>
          </a:xfrm>
        </p:spPr>
        <p:txBody>
          <a:bodyPr>
            <a:normAutofit/>
          </a:bodyPr>
          <a:lstStyle/>
          <a:p>
            <a:r>
              <a:rPr lang="de-DE" altLang="de-DE" sz="2400" b="1" dirty="0"/>
              <a:t>Med. Diagnosen: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F 33.1 	Rezidivierende Depression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M 79.70	Fibromyalgie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M 51.2 	Bandscheibenvorfall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F 45.41	Chronische Schmerzstörung 		mit somatischen und 			psychischen Faktoren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643B380-D77C-4C99-9C03-3034160A6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0473" y="1845735"/>
            <a:ext cx="4937760" cy="4023360"/>
          </a:xfrm>
        </p:spPr>
        <p:txBody>
          <a:bodyPr>
            <a:normAutofit/>
          </a:bodyPr>
          <a:lstStyle/>
          <a:p>
            <a:r>
              <a:rPr lang="de-DE" altLang="de-DE" sz="2400" b="1" dirty="0"/>
              <a:t>Pflegediagnosen: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W 00133	Chronischer Schmerz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C/S 00069	Unwirksames Coping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A6AF3-E2C3-485E-959C-BE99D916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Schmerz?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6BE782-A89F-4DAB-99FF-57CCCFF45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479" y="1845734"/>
            <a:ext cx="4937760" cy="45169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altLang="de-DE" dirty="0" smtClean="0"/>
              <a:t>Früheste</a:t>
            </a:r>
            <a:r>
              <a:rPr lang="de-DE" altLang="de-DE" dirty="0"/>
              <a:t>, häufigste und eindrücklichste Sinneserfahrung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Warnsignal und </a:t>
            </a:r>
            <a:r>
              <a:rPr lang="de-DE" altLang="de-DE" dirty="0"/>
              <a:t>Schadensmelder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Lebenserhaltende biologische Reaktion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Kann sowohl physischen, als auch psychosozialen Ursprung haben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Ist mit Gefühlen verbunden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Kann durch Trost und gezielte Handlungen beeinflusst werden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Wird sehr individuell erlebt, da abhängig von vorausgegangenen Schmerzerfahrungen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Die Schmerzlichkeit des Schmerzerlebens  wird von bio-psycho-sozialen Faktoren beeinflusst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dirty="0"/>
              <a:t>Kann ein akuten oder chronischen Verlauf haben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0C991E7-7076-4523-8CE3-DAA2EA4AD2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0429162"/>
              </p:ext>
            </p:extLst>
          </p:nvPr>
        </p:nvGraphicFramePr>
        <p:xfrm>
          <a:off x="5334000" y="996950"/>
          <a:ext cx="7162801" cy="513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3540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79A8F-B5E8-4280-B15F-A7CE6430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Schmerzmanagement – Fallbeispiel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606C878-4228-424B-98C3-7380F46A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6600"/>
            <a:ext cx="11029615" cy="41492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altLang="de-DE" sz="2300" b="1" dirty="0"/>
              <a:t>Pflegeanamnese</a:t>
            </a:r>
          </a:p>
          <a:p>
            <a:pPr marL="200025" lvl="1" indent="0">
              <a:buNone/>
            </a:pPr>
            <a:r>
              <a:rPr lang="de-DE" altLang="de-DE" sz="2000" b="1" dirty="0"/>
              <a:t>Coping/Stresstoleranz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000" dirty="0"/>
              <a:t>Situativ:  Aktuelle Lebenssituation (privat, beruflich), Beziehung zum Vater, Tod des Pferdes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000" dirty="0"/>
              <a:t>Emotional:  Angst, Stress, Trauer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000" dirty="0"/>
              <a:t>Bisherige Stressbewältigung: Überaktivität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000" dirty="0"/>
              <a:t>Eigene Rolle in der Primärfamilie: Die Beschützerin  </a:t>
            </a:r>
          </a:p>
          <a:p>
            <a:pPr marL="200025" lvl="1" indent="0">
              <a:buNone/>
            </a:pPr>
            <a:r>
              <a:rPr lang="de-DE" altLang="de-DE" sz="2000" b="1" dirty="0"/>
              <a:t>Lebensprinzipien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000" dirty="0"/>
              <a:t>Sinn: Erfüllende Beziehungen, verantwortungsvolle Aufgaben, Gefühl des Gebrauchtseins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000" dirty="0"/>
              <a:t>Ziele: Arbeitsfähigkeit, Belastbarkeit, Souveränität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000" dirty="0"/>
              <a:t>Werte: Liebe, Mut, Sicherheit, Entschlossenheit</a:t>
            </a:r>
          </a:p>
          <a:p>
            <a:pPr marL="200025" lvl="1" indent="0">
              <a:buNone/>
            </a:pPr>
            <a:r>
              <a:rPr lang="de-DE" altLang="de-DE" sz="2000" b="1" dirty="0"/>
              <a:t>Wohlbefinden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de-DE" sz="2000" dirty="0"/>
              <a:t>Seit 19 J. Kopf- und Rückenschmerzen, seit 2 J.  Ganzkörperdauerschmerz  (v.a. </a:t>
            </a:r>
            <a:r>
              <a:rPr lang="de-DE" altLang="de-DE" sz="2000" dirty="0" smtClean="0"/>
              <a:t>nachts</a:t>
            </a:r>
            <a:r>
              <a:rPr lang="de-DE" altLang="de-DE" sz="2000" dirty="0"/>
              <a:t>) 7-8/10, unter Medikation 2/10</a:t>
            </a:r>
          </a:p>
        </p:txBody>
      </p:sp>
    </p:spTree>
    <p:extLst>
      <p:ext uri="{BB962C8B-B14F-4D97-AF65-F5344CB8AC3E}">
        <p14:creationId xmlns:p14="http://schemas.microsoft.com/office/powerpoint/2010/main" val="224180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C75D3-2785-4C3E-992B-D4E7EF0B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Schmerzmanagement – Fallbeispiel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F1A627-14A5-4EAD-8A8C-B6B92FD8A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662" y="2380403"/>
            <a:ext cx="4937760" cy="3353132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400" b="1" dirty="0"/>
              <a:t>Erwartungen der Patientin an das Team: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Offenheit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Verständnis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Geduld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C57DAF8-79C9-45E9-98E1-B5E2E6D6D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380403"/>
            <a:ext cx="5422392" cy="3633047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400" b="1" dirty="0"/>
              <a:t>Behandlungsauftrag: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Schmerz- und Medikationsreduktion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Verbesserung der Schmerzregulation, des Wohlbefindens und der Funktionsfähigkeit im Alltag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86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41F9166-C55D-4C24-A589-D8401848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43" y="286603"/>
            <a:ext cx="10058400" cy="1450757"/>
          </a:xfrm>
        </p:spPr>
        <p:txBody>
          <a:bodyPr/>
          <a:lstStyle/>
          <a:p>
            <a:r>
              <a:rPr lang="de-DE" dirty="0"/>
              <a:t>Therapien		Inhalte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8642DC8C-B92E-45D7-B698-6C9951B7D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36260"/>
              </p:ext>
            </p:extLst>
          </p:nvPr>
        </p:nvGraphicFramePr>
        <p:xfrm>
          <a:off x="354226" y="1755259"/>
          <a:ext cx="11837773" cy="46684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71569">
                  <a:extLst>
                    <a:ext uri="{9D8B030D-6E8A-4147-A177-3AD203B41FA5}">
                      <a16:colId xmlns:a16="http://schemas.microsoft.com/office/drawing/2014/main" val="4039139605"/>
                    </a:ext>
                  </a:extLst>
                </a:gridCol>
                <a:gridCol w="8666204">
                  <a:extLst>
                    <a:ext uri="{9D8B030D-6E8A-4147-A177-3AD203B41FA5}">
                      <a16:colId xmlns:a16="http://schemas.microsoft.com/office/drawing/2014/main" val="3645515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Bezugspflege</a:t>
                      </a:r>
                    </a:p>
                    <a:p>
                      <a:r>
                        <a:rPr lang="de-DE" sz="1600" b="0" dirty="0">
                          <a:latin typeface="+mn-lt"/>
                        </a:rPr>
                        <a:t>Schmerzmanagement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Schmerzdiagnostik, -beobachtung und -reflexion, Selbstregulation und -fürsorge,  Selbstakzeptanz, Selbstwirksamkeit,  Angst vor </a:t>
                      </a:r>
                      <a:r>
                        <a:rPr kumimoji="0" lang="de-D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Rezidiven </a:t>
                      </a:r>
                      <a:r>
                        <a:rPr kumimoji="0" lang="de-DE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als Angst vor </a:t>
                      </a:r>
                      <a:r>
                        <a:rPr kumimoji="0" lang="de-D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Verantwortungsübernahme</a:t>
                      </a:r>
                      <a:endParaRPr kumimoji="0" lang="de-DE" sz="1600" b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8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Psychoedukative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Schmerzgruppe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b="0" dirty="0"/>
                        <a:t>Psychosoziale</a:t>
                      </a:r>
                      <a:r>
                        <a:rPr lang="de-DE" altLang="de-DE" sz="1600" b="0" baseline="0" dirty="0"/>
                        <a:t> </a:t>
                      </a:r>
                      <a:r>
                        <a:rPr lang="de-DE" altLang="de-DE" sz="1600" b="0" baseline="0" dirty="0" smtClean="0"/>
                        <a:t>Grundbedürfnisse: </a:t>
                      </a:r>
                      <a:r>
                        <a:rPr lang="de-DE" altLang="de-DE" sz="1600" b="0" dirty="0"/>
                        <a:t>Leistung und Kontrolle vs. Bindung und Lust ( erfährt schmerzlindernde Wirkung),</a:t>
                      </a:r>
                      <a:r>
                        <a:rPr lang="de-DE" altLang="de-DE" sz="1600" b="0" baseline="0" dirty="0"/>
                        <a:t> </a:t>
                      </a:r>
                      <a:r>
                        <a:rPr kumimoji="0" lang="de-DE" sz="16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bio-psycho-sozialer Schmerz, Neubewertung des Schmerzes, Reflexion und Integration der schmerzlichen </a:t>
                      </a:r>
                      <a:r>
                        <a:rPr kumimoji="0" lang="de-D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Erfahrungen ind das Selbstkonzept  </a:t>
                      </a:r>
                      <a:endParaRPr kumimoji="0" lang="de-DE" sz="1600" b="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93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PMR,  Achtsamkeit,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Therapeutisches Boxen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Schmerzregulation, Selbstwahrnehmung, Selbstschutz, Affektregulation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2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Einzel- und </a:t>
                      </a:r>
                    </a:p>
                    <a:p>
                      <a:r>
                        <a:rPr lang="de-DE" sz="1600" dirty="0"/>
                        <a:t>Gruppentherapie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/>
                        <a:t>Einsamkeitsgefühl, innere Leere, </a:t>
                      </a:r>
                      <a:r>
                        <a:rPr lang="de-DE" altLang="de-DE" sz="1600" dirty="0" err="1"/>
                        <a:t>Parentefizierung</a:t>
                      </a:r>
                      <a:r>
                        <a:rPr lang="de-DE" altLang="de-DE" sz="1600" dirty="0"/>
                        <a:t>,  Ablösung von Eltern, Traumata- und Trauerverarbeitung, Interaktionsverhalten und Beziehungsgestaltung</a:t>
                      </a:r>
                      <a:endParaRPr lang="de-DE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46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Medizinische Visite</a:t>
                      </a:r>
                    </a:p>
                  </a:txBody>
                  <a:tcPr marL="82726" marR="82726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kern="1200" baseline="0" dirty="0"/>
                        <a:t>Abklärung der Schmerzproblematik, Reduktion der Medikation 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82726" marR="82726" marT="45713" marB="45713"/>
                </a:tc>
                <a:extLst>
                  <a:ext uri="{0D108BD9-81ED-4DB2-BD59-A6C34878D82A}">
                    <a16:rowId xmlns:a16="http://schemas.microsoft.com/office/drawing/2014/main" val="7027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Sozialtherapie</a:t>
                      </a:r>
                    </a:p>
                  </a:txBody>
                  <a:tcPr marL="82726" marR="82726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Klärung der beruflichen Perspektiven, Umzug nach Düsseldorf, Wiederaufnahme der Arbeitstätigkeit</a:t>
                      </a: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der sozialen Kontakte </a:t>
                      </a: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und Aktivitäten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82726" marR="82726" marT="45713" marB="45713"/>
                </a:tc>
                <a:extLst>
                  <a:ext uri="{0D108BD9-81ED-4DB2-BD59-A6C34878D82A}">
                    <a16:rowId xmlns:a16="http://schemas.microsoft.com/office/drawing/2014/main" val="88025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Körpertherapie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Sport- und </a:t>
                      </a:r>
                      <a:r>
                        <a:rPr lang="de-DE" sz="1600" dirty="0" err="1"/>
                        <a:t>Bewegungsth</a:t>
                      </a:r>
                      <a:r>
                        <a:rPr lang="de-DE" sz="1600" dirty="0"/>
                        <a:t>.</a:t>
                      </a:r>
                    </a:p>
                  </a:txBody>
                  <a:tcPr marL="82726" marR="82726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Körperwahrnehmung und -gefühl,  Belastungsgrenzen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Aktivität und Fitness 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82726" marR="82726" marT="45713" marB="45713"/>
                </a:tc>
                <a:extLst>
                  <a:ext uri="{0D108BD9-81ED-4DB2-BD59-A6C34878D82A}">
                    <a16:rowId xmlns:a16="http://schemas.microsoft.com/office/drawing/2014/main" val="205884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 Musiktherapie</a:t>
                      </a:r>
                    </a:p>
                  </a:txBody>
                  <a:tcPr marL="82726" marR="82726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/>
                        <a:t>Zugang </a:t>
                      </a:r>
                      <a:r>
                        <a:rPr lang="de-DE" altLang="de-DE" sz="1600" smtClean="0"/>
                        <a:t>zu </a:t>
                      </a:r>
                      <a:r>
                        <a:rPr lang="de-DE" altLang="de-DE" sz="1600" dirty="0"/>
                        <a:t>eigenen positiven Affekten, </a:t>
                      </a:r>
                      <a:r>
                        <a:rPr lang="de-DE" altLang="de-DE" sz="1600"/>
                        <a:t>Wiederaufnahme </a:t>
                      </a:r>
                      <a:r>
                        <a:rPr lang="de-DE" altLang="de-DE" sz="1600" smtClean="0"/>
                        <a:t>des aufgegebenen Lebenstraums: </a:t>
                      </a:r>
                      <a:r>
                        <a:rPr lang="de-DE" altLang="de-DE" sz="1600" dirty="0"/>
                        <a:t>Gesang und Klavierunterricht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82726" marR="82726" marT="45713" marB="45713"/>
                </a:tc>
                <a:extLst>
                  <a:ext uri="{0D108BD9-81ED-4DB2-BD59-A6C34878D82A}">
                    <a16:rowId xmlns:a16="http://schemas.microsoft.com/office/drawing/2014/main" val="1107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47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8E1CCE6-1E04-414C-A249-49D1DA97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58" y="286603"/>
            <a:ext cx="11341857" cy="1450757"/>
          </a:xfrm>
        </p:spPr>
        <p:txBody>
          <a:bodyPr/>
          <a:lstStyle/>
          <a:p>
            <a:r>
              <a:rPr lang="de-DE" dirty="0"/>
              <a:t>DSF-bogen		Diagnostik	 	Evaluation 		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511081D-168C-44F2-A8AB-28E4EC8EC6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1102692"/>
              </p:ext>
            </p:extLst>
          </p:nvPr>
        </p:nvGraphicFramePr>
        <p:xfrm>
          <a:off x="476884" y="1703963"/>
          <a:ext cx="6543676" cy="455671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09876">
                  <a:extLst>
                    <a:ext uri="{9D8B030D-6E8A-4147-A177-3AD203B41FA5}">
                      <a16:colId xmlns:a16="http://schemas.microsoft.com/office/drawing/2014/main" val="422632759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353500212"/>
                    </a:ext>
                  </a:extLst>
                </a:gridCol>
              </a:tblGrid>
              <a:tr h="510300">
                <a:tc>
                  <a:txBody>
                    <a:bodyPr/>
                    <a:lstStyle/>
                    <a:p>
                      <a:r>
                        <a:rPr lang="de-DE" sz="1600" b="0" dirty="0"/>
                        <a:t>Lokalisation/zeitlicher Verlauf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Seit 19 J. </a:t>
                      </a:r>
                      <a:r>
                        <a:rPr kumimoji="0" lang="de-DE" sz="16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</a:t>
                      </a:r>
                      <a:r>
                        <a:rPr kumimoji="0" lang="de-DE" sz="16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Kopf- und Rückenschmerzen, seit  2 Jahren Dauerganzkörperschmerz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3725468461"/>
                  </a:ext>
                </a:extLst>
              </a:tr>
              <a:tr h="510300">
                <a:tc>
                  <a:txBody>
                    <a:bodyPr/>
                    <a:lstStyle/>
                    <a:p>
                      <a:r>
                        <a:rPr lang="de-DE" sz="1600" dirty="0"/>
                        <a:t>Sensorische Beschreibung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Pochend, stechend, ziehend, heiß, brennend</a:t>
                      </a:r>
                      <a:endParaRPr lang="de-DE" sz="1600" dirty="0"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1665444916"/>
                  </a:ext>
                </a:extLst>
              </a:tr>
              <a:tr h="326782">
                <a:tc>
                  <a:txBody>
                    <a:bodyPr/>
                    <a:lstStyle/>
                    <a:p>
                      <a:r>
                        <a:rPr lang="de-DE" sz="1600" dirty="0"/>
                        <a:t>Affektive Beschreibung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kern="1200" baseline="0" dirty="0"/>
                        <a:t> 9/8/12 </a:t>
                      </a:r>
                      <a:r>
                        <a:rPr kumimoji="0" lang="de-DE" sz="1600" kern="1200" baseline="0" dirty="0" smtClean="0"/>
                        <a:t>emotionaler </a:t>
                      </a:r>
                      <a:r>
                        <a:rPr kumimoji="0" lang="de-DE" sz="1600" kern="1200" baseline="0" dirty="0"/>
                        <a:t>Bewältigungsstil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3279396722"/>
                  </a:ext>
                </a:extLst>
              </a:tr>
              <a:tr h="326782">
                <a:tc>
                  <a:txBody>
                    <a:bodyPr/>
                    <a:lstStyle/>
                    <a:p>
                      <a:r>
                        <a:rPr lang="de-DE" sz="1600" dirty="0"/>
                        <a:t>Schmerzintensität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7-8/10, unter Medikation 2/10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2054039688"/>
                  </a:ext>
                </a:extLst>
              </a:tr>
              <a:tr h="326782">
                <a:tc>
                  <a:txBody>
                    <a:bodyPr/>
                    <a:lstStyle/>
                    <a:p>
                      <a:r>
                        <a:rPr lang="de-DE" sz="1600" dirty="0"/>
                        <a:t>Funktionsbeeinträchtigung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Korff</a:t>
                      </a: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4 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399449495"/>
                  </a:ext>
                </a:extLst>
              </a:tr>
              <a:tr h="564014">
                <a:tc>
                  <a:txBody>
                    <a:bodyPr/>
                    <a:lstStyle/>
                    <a:p>
                      <a:r>
                        <a:rPr lang="de-DE" sz="1600" dirty="0"/>
                        <a:t>Verursachungsbedingungen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Körperlich-seelische Belastungen, Stress</a:t>
                      </a: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1410688153"/>
                  </a:ext>
                </a:extLst>
              </a:tr>
              <a:tr h="510300">
                <a:tc>
                  <a:txBody>
                    <a:bodyPr/>
                    <a:lstStyle/>
                    <a:p>
                      <a:r>
                        <a:rPr lang="de-DE" sz="1600" dirty="0"/>
                        <a:t>Beeinflussungsmöglichkeiten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Sport, Entspannung, Ablenkung, Medikation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2728954557"/>
                  </a:ext>
                </a:extLst>
              </a:tr>
              <a:tr h="326782">
                <a:tc>
                  <a:txBody>
                    <a:bodyPr/>
                    <a:lstStyle/>
                    <a:p>
                      <a:r>
                        <a:rPr lang="de-DE" sz="1600" dirty="0"/>
                        <a:t>Allgemeines Wohlbefinden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6/35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2175818977"/>
                  </a:ext>
                </a:extLst>
              </a:tr>
              <a:tr h="510300">
                <a:tc>
                  <a:txBody>
                    <a:bodyPr/>
                    <a:lstStyle/>
                    <a:p>
                      <a:r>
                        <a:rPr lang="de-DE" sz="1600" dirty="0"/>
                        <a:t>Psychisches Befinden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Depression 21/10,  Angst 11/6, Stress 14/10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245832071"/>
                  </a:ext>
                </a:extLst>
              </a:tr>
              <a:tr h="326782">
                <a:tc>
                  <a:txBody>
                    <a:bodyPr/>
                    <a:lstStyle/>
                    <a:p>
                      <a:r>
                        <a:rPr lang="de-DE" sz="1600" dirty="0"/>
                        <a:t>Lebensqualität</a:t>
                      </a: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17/43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1204975271"/>
                  </a:ext>
                </a:extLst>
              </a:tr>
            </a:tbl>
          </a:graphicData>
        </a:graphic>
      </p:graphicFrame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C4A2F8B9-BD87-49D7-865F-906D37A224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4979925"/>
              </p:ext>
            </p:extLst>
          </p:nvPr>
        </p:nvGraphicFramePr>
        <p:xfrm>
          <a:off x="7099299" y="1696950"/>
          <a:ext cx="4676777" cy="45850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76777">
                  <a:extLst>
                    <a:ext uri="{9D8B030D-6E8A-4147-A177-3AD203B41FA5}">
                      <a16:colId xmlns:a16="http://schemas.microsoft.com/office/drawing/2014/main" val="202352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Schmerzattacken, 1-3 mal wöchentlich, sekundenweise  (Kopf, Rücken)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val="293414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Stechend</a:t>
                      </a:r>
                      <a:endParaRPr lang="de-DE" sz="1600" dirty="0"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2331554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4/8/12 </a:t>
                      </a: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problembezogener </a:t>
                      </a: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Bewältigungsstil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396299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1-2/10 (ohne Medikation!!!)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95980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Korff</a:t>
                      </a: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0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308934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Inadäquate Selbstfürsorge und -regulation, Abgrenzungsverhalten/ Selbstüberforderung/Überaktivität  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318792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Selbstfürsorge, Stressreduktion, Angstregulation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1768806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28/35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123208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Depression 10 </a:t>
                      </a: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/>
                        </a:rPr>
                        <a:t>/10, </a:t>
                      </a: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Angst 3/6, Stress </a:t>
                      </a: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5/14</a:t>
                      </a:r>
                      <a:endParaRPr kumimoji="0" lang="de-DE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260188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31/43</a:t>
                      </a: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/>
                        </a:rPr>
                        <a:t> subjektive Schmerzreduktion von 80%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T="47720" marB="47720"/>
                </a:tc>
                <a:extLst>
                  <a:ext uri="{0D108BD9-81ED-4DB2-BD59-A6C34878D82A}">
                    <a16:rowId xmlns:a16="http://schemas.microsoft.com/office/drawing/2014/main" val="339627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9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67BFF-9920-484F-B427-F10B0400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Schmerzmanagement – Fallbeispiel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28726-F9F5-42AF-82C4-BDE64D1FA6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altLang="de-DE" sz="2100" b="1" dirty="0"/>
              <a:t>Medikation bei der Aufnahme:</a:t>
            </a:r>
            <a:endParaRPr lang="de-DE" altLang="de-DE" sz="21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 err="1"/>
              <a:t>Cymbalta</a:t>
            </a:r>
            <a:r>
              <a:rPr lang="de-DE" altLang="de-DE" sz="2000" dirty="0"/>
              <a:t> 120mg		1-0-0-0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Tilidin 50/4 </a:t>
            </a:r>
            <a:r>
              <a:rPr lang="de-DE" alt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Tbl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		2-0-0-3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Novaminsulfon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500mg 	1-0-1-0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Amitriptylin 40 mg 		0-0-0-1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Lyrica 50mg			1-0-1-0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Pantoprazol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40mg		1-0-0-0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Diclofenac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50mg		1-0-1-0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 err="1"/>
              <a:t>Ferrosonal</a:t>
            </a:r>
            <a:r>
              <a:rPr lang="de-DE" altLang="de-DE" sz="2000" dirty="0"/>
              <a:t> </a:t>
            </a:r>
            <a:r>
              <a:rPr lang="de-DE" altLang="de-DE" sz="2000" dirty="0" err="1"/>
              <a:t>Drg</a:t>
            </a:r>
            <a:r>
              <a:rPr lang="de-DE" altLang="de-DE" sz="2000" dirty="0"/>
              <a:t>. 		0-1-0-0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L-Thyroxin 50mg		1-0-0-0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Vitamin D3 20000iE 		1x mittwochs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C08256-CB0A-403A-A65B-965DC912B1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altLang="de-DE" sz="2100" b="1" dirty="0"/>
              <a:t>Medikation bei der Entlassung:</a:t>
            </a:r>
            <a:endParaRPr lang="de-DE" altLang="de-DE" sz="21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100" dirty="0" err="1"/>
              <a:t>Cymbalta</a:t>
            </a:r>
            <a:r>
              <a:rPr lang="de-DE" altLang="de-DE" sz="2100" dirty="0"/>
              <a:t> 60mg		1-1-0-0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Amitriptylin 100 mg 		0-0-0-0,5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100" dirty="0" err="1"/>
              <a:t>Ferrosonal</a:t>
            </a:r>
            <a:r>
              <a:rPr lang="de-DE" altLang="de-DE" sz="2100" dirty="0"/>
              <a:t> </a:t>
            </a:r>
            <a:r>
              <a:rPr lang="de-DE" altLang="de-DE" sz="2100" dirty="0" err="1"/>
              <a:t>Drg</a:t>
            </a:r>
            <a:r>
              <a:rPr lang="de-DE" altLang="de-DE" sz="2100" dirty="0"/>
              <a:t>. 		0-1-0-0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100" dirty="0"/>
              <a:t>L-Thyroxin 50mg		1-0-0-0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2100" dirty="0"/>
              <a:t>Vitamin D3 20000iE 	1x mittwochs</a:t>
            </a:r>
          </a:p>
          <a:p>
            <a:pPr lvl="1">
              <a:defRPr/>
            </a:pPr>
            <a:endParaRPr lang="de-DE" sz="2000" dirty="0"/>
          </a:p>
          <a:p>
            <a:pPr lvl="1">
              <a:defRPr/>
            </a:pPr>
            <a:endParaRPr lang="de-DE" sz="2000" dirty="0"/>
          </a:p>
          <a:p>
            <a:pPr lvl="1">
              <a:defRPr/>
            </a:pPr>
            <a:endParaRPr lang="de-DE" sz="2000" dirty="0"/>
          </a:p>
          <a:p>
            <a:pPr lvl="1">
              <a:defRPr/>
            </a:pPr>
            <a:endParaRPr lang="de-DE" sz="2000" dirty="0"/>
          </a:p>
          <a:p>
            <a:pPr lvl="1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1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6EB8244-2D60-4068-B632-A0D0921C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Schmerzmanagement – Fallbeispiel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948C50-911B-4EA4-AE6C-C7DB3BE6A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2400" b="1" dirty="0"/>
              <a:t>Entlassungsplanung: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Ambulante Psychotherapie 1x wöchentlich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Ambulante Schmerzgruppe 2x monatlich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400" dirty="0"/>
              <a:t>Berufliche Reha und </a:t>
            </a:r>
            <a:r>
              <a:rPr lang="de-DE" altLang="de-DE" sz="2400" dirty="0" smtClean="0"/>
              <a:t>Wiedereingliederung</a:t>
            </a:r>
            <a:endParaRPr lang="de-DE" altLang="de-DE" sz="2400" dirty="0"/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EEFA0CC-F2AC-4183-9A56-C1EAC5D866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altLang="de-DE" sz="2400" b="1" dirty="0"/>
              <a:t>Fazit der Patientin Frau P</a:t>
            </a:r>
            <a:r>
              <a:rPr lang="de-DE" altLang="de-DE" sz="2400" b="1" dirty="0" smtClean="0"/>
              <a:t>.:</a:t>
            </a:r>
            <a:endParaRPr lang="de-DE" altLang="de-DE" sz="2400" b="1" dirty="0"/>
          </a:p>
          <a:p>
            <a:pPr lvl="2">
              <a:buNone/>
            </a:pPr>
            <a:r>
              <a:rPr lang="de-DE" altLang="de-DE" sz="2400" i="1" dirty="0"/>
              <a:t>„</a:t>
            </a:r>
            <a:r>
              <a:rPr lang="de-DE" altLang="de-DE" sz="2400" dirty="0"/>
              <a:t>Ich habe nicht geglaubt, dass sowas möglich ist! Es war die beste Entscheidung meines Lebens! Ich spüre Zuversicht und hab das Gefühl für mich selbst gut sorgen zu können!.</a:t>
            </a:r>
            <a:r>
              <a:rPr lang="de-DE" altLang="de-DE" sz="2400" dirty="0">
                <a:sym typeface="Wingdings" panose="05000000000000000000" pitchFamily="2" charset="2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73440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nhaltsplatzhalter 5" descr="Νέα%20εικόνα.jpg">
            <a:extLst>
              <a:ext uri="{FF2B5EF4-FFF2-40B4-BE49-F238E27FC236}">
                <a16:creationId xmlns:a16="http://schemas.microsoft.com/office/drawing/2014/main" id="{3F671D77-679B-498C-9D6C-18CC6A96FF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4163" y="1846263"/>
            <a:ext cx="6604000" cy="402272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B4B2002-80BB-412A-ABA2-03C42A17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de-DE" dirty="0"/>
              <a:t>Klettern Sie auf den Baum!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82BEC323-434C-49F8-81CF-755BC1D58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5C463007-767B-40AD-8840-309394F0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AE964771-9648-40D0-8A9D-6F0585EB4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A50C226C-21CB-437F-AF43-6C0E9FB8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84214"/>
            <a:ext cx="82391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AutoShape 5">
            <a:extLst>
              <a:ext uri="{FF2B5EF4-FFF2-40B4-BE49-F238E27FC236}">
                <a16:creationId xmlns:a16="http://schemas.microsoft.com/office/drawing/2014/main" id="{317F7B7E-174F-4158-9504-5FD3D02A8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4" y="58736"/>
            <a:ext cx="1095372" cy="1289053"/>
          </a:xfrm>
          <a:prstGeom prst="wedgeRectCallout">
            <a:avLst>
              <a:gd name="adj1" fmla="val -76905"/>
              <a:gd name="adj2" fmla="val 42817"/>
            </a:avLst>
          </a:prstGeom>
          <a:solidFill>
            <a:schemeClr val="bg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endParaRPr lang="de-DE" altLang="de-DE" sz="11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de-DE" altLang="de-DE" sz="1400" b="1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de-DE" altLang="de-DE" sz="1400" b="1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de-DE" altLang="de-DE" sz="14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Homunkulus</a:t>
            </a:r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C8AE3F89-BB02-4ADE-827E-9A92B21C914C}"/>
              </a:ext>
            </a:extLst>
          </p:cNvPr>
          <p:cNvSpPr>
            <a:spLocks noChangeArrowheads="1"/>
          </p:cNvSpPr>
          <p:nvPr/>
        </p:nvSpPr>
        <p:spPr bwMode="auto">
          <a:xfrm rot="20880000">
            <a:off x="5295900" y="2693988"/>
            <a:ext cx="819150" cy="546100"/>
          </a:xfrm>
          <a:prstGeom prst="ellipse">
            <a:avLst/>
          </a:prstGeom>
          <a:gradFill rotWithShape="0">
            <a:gsLst>
              <a:gs pos="0">
                <a:srgbClr val="F5D7F7">
                  <a:alpha val="79999"/>
                </a:srgbClr>
              </a:gs>
              <a:gs pos="100000">
                <a:srgbClr val="CA37D5">
                  <a:alpha val="79999"/>
                </a:srgbClr>
              </a:gs>
            </a:gsLst>
            <a:lin ang="135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cxnSp>
        <p:nvCxnSpPr>
          <p:cNvPr id="14344" name="AutoShape 7">
            <a:extLst>
              <a:ext uri="{FF2B5EF4-FFF2-40B4-BE49-F238E27FC236}">
                <a16:creationId xmlns:a16="http://schemas.microsoft.com/office/drawing/2014/main" id="{8EF9F639-DB13-4368-A700-80A1536404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48363" y="3040064"/>
            <a:ext cx="2628900" cy="9525"/>
          </a:xfrm>
          <a:prstGeom prst="straightConnector1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4" name="Text Box 8">
            <a:extLst>
              <a:ext uri="{FF2B5EF4-FFF2-40B4-BE49-F238E27FC236}">
                <a16:creationId xmlns:a16="http://schemas.microsoft.com/office/drawing/2014/main" id="{40CE0375-BF08-4A4C-8402-AFAE3BA95D16}"/>
              </a:ext>
            </a:extLst>
          </p:cNvPr>
          <p:cNvSpPr txBox="1">
            <a:spLocks noChangeArrowheads="1"/>
          </p:cNvSpPr>
          <p:nvPr/>
        </p:nvSpPr>
        <p:spPr bwMode="auto">
          <a:xfrm rot="21540000">
            <a:off x="8493125" y="2871590"/>
            <a:ext cx="1309688" cy="309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400" b="1" ker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Thalamus</a:t>
            </a:r>
          </a:p>
        </p:txBody>
      </p:sp>
      <p:cxnSp>
        <p:nvCxnSpPr>
          <p:cNvPr id="14346" name="AutoShape 9">
            <a:extLst>
              <a:ext uri="{FF2B5EF4-FFF2-40B4-BE49-F238E27FC236}">
                <a16:creationId xmlns:a16="http://schemas.microsoft.com/office/drawing/2014/main" id="{F0AB92D6-1C5A-4BB6-8D0B-8FCF069DE15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10239" y="1100138"/>
            <a:ext cx="1108075" cy="1428750"/>
          </a:xfrm>
          <a:prstGeom prst="curvedConnector3">
            <a:avLst>
              <a:gd name="adj1" fmla="val 50000"/>
            </a:avLst>
          </a:prstGeom>
          <a:noFill/>
          <a:ln w="57150" cap="sq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6" name="Freeform 10">
            <a:extLst>
              <a:ext uri="{FF2B5EF4-FFF2-40B4-BE49-F238E27FC236}">
                <a16:creationId xmlns:a16="http://schemas.microsoft.com/office/drawing/2014/main" id="{FF7E81D4-CC61-428D-BA15-2C82C9203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1970089"/>
            <a:ext cx="1149350" cy="79375"/>
          </a:xfrm>
          <a:custGeom>
            <a:avLst/>
            <a:gdLst>
              <a:gd name="G0" fmla="+- 196 0 0"/>
              <a:gd name="G1" fmla="+- 1 0 0"/>
              <a:gd name="G2" fmla="+- 1 0 0"/>
              <a:gd name="G3" fmla="+- 1 0 0"/>
              <a:gd name="G4" fmla="*/ 1 24577 2"/>
              <a:gd name="G5" fmla="+- 1 0 0"/>
              <a:gd name="G6" fmla="+- 233 0 0"/>
              <a:gd name="T0" fmla="*/ 0 w 1755"/>
              <a:gd name="T1" fmla="*/ 233 h 308"/>
              <a:gd name="T2" fmla="*/ 450 w 1755"/>
              <a:gd name="T3" fmla="*/ 12 h 308"/>
              <a:gd name="T4" fmla="*/ 1755 w 1755"/>
              <a:gd name="T5" fmla="*/ 308 h 308"/>
              <a:gd name="T6" fmla="*/ 0 w 1755"/>
              <a:gd name="T7" fmla="*/ 0 h 308"/>
              <a:gd name="T8" fmla="*/ 1755 w 1755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755" h="308">
                <a:moveTo>
                  <a:pt x="0" y="233"/>
                </a:moveTo>
                <a:cubicBezTo>
                  <a:pt x="79" y="116"/>
                  <a:pt x="158" y="0"/>
                  <a:pt x="450" y="12"/>
                </a:cubicBezTo>
                <a:cubicBezTo>
                  <a:pt x="742" y="24"/>
                  <a:pt x="1538" y="259"/>
                  <a:pt x="1755" y="308"/>
                </a:cubicBezTo>
              </a:path>
            </a:pathLst>
          </a:custGeom>
          <a:noFill/>
          <a:ln w="57150" cap="sq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07" name="Freeform 11">
            <a:extLst>
              <a:ext uri="{FF2B5EF4-FFF2-40B4-BE49-F238E27FC236}">
                <a16:creationId xmlns:a16="http://schemas.microsoft.com/office/drawing/2014/main" id="{A40470B6-E2CD-415F-B17F-0344338D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4" y="2316164"/>
            <a:ext cx="1958975" cy="555625"/>
          </a:xfrm>
          <a:custGeom>
            <a:avLst/>
            <a:gdLst>
              <a:gd name="G0" fmla="*/ 1 34421 57600"/>
              <a:gd name="G1" fmla="+- 1 0 0"/>
              <a:gd name="G2" fmla="+- 1 0 0"/>
              <a:gd name="G3" fmla="+- 1 0 0"/>
              <a:gd name="G4" fmla="+- 1 0 0"/>
              <a:gd name="G5" fmla="+- 8 0 0"/>
              <a:gd name="G6" fmla="+- 1 0 0"/>
              <a:gd name="G7" fmla="+- 4 0 0"/>
              <a:gd name="G8" fmla="+- 64066 0 0"/>
              <a:gd name="G9" fmla="+- 507 0 0"/>
              <a:gd name="T0" fmla="*/ 3085 w 3085"/>
              <a:gd name="T1" fmla="*/ 490 h 877"/>
              <a:gd name="T2" fmla="*/ 1960 w 3085"/>
              <a:gd name="T3" fmla="*/ 817 h 877"/>
              <a:gd name="T4" fmla="*/ 310 w 3085"/>
              <a:gd name="T5" fmla="*/ 130 h 877"/>
              <a:gd name="T6" fmla="*/ 100 w 3085"/>
              <a:gd name="T7" fmla="*/ 39 h 877"/>
              <a:gd name="T8" fmla="*/ 0 w 3085"/>
              <a:gd name="T9" fmla="*/ 0 h 877"/>
              <a:gd name="T10" fmla="*/ 3085 w 3085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085" h="877">
                <a:moveTo>
                  <a:pt x="3085" y="490"/>
                </a:moveTo>
                <a:cubicBezTo>
                  <a:pt x="2753" y="683"/>
                  <a:pt x="2422" y="877"/>
                  <a:pt x="1960" y="817"/>
                </a:cubicBezTo>
                <a:cubicBezTo>
                  <a:pt x="1498" y="757"/>
                  <a:pt x="620" y="260"/>
                  <a:pt x="310" y="130"/>
                </a:cubicBezTo>
                <a:cubicBezTo>
                  <a:pt x="0" y="0"/>
                  <a:pt x="135" y="54"/>
                  <a:pt x="100" y="39"/>
                </a:cubicBezTo>
              </a:path>
            </a:pathLst>
          </a:custGeom>
          <a:noFill/>
          <a:ln w="57150" cap="sq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08" name="Freeform 12">
            <a:extLst>
              <a:ext uri="{FF2B5EF4-FFF2-40B4-BE49-F238E27FC236}">
                <a16:creationId xmlns:a16="http://schemas.microsoft.com/office/drawing/2014/main" id="{02CBF9FE-0514-4131-8C0E-E953AEC3E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627314"/>
            <a:ext cx="1066800" cy="269875"/>
          </a:xfrm>
          <a:custGeom>
            <a:avLst/>
            <a:gdLst>
              <a:gd name="G0" fmla="+- 1 0 0"/>
              <a:gd name="G1" fmla="+- 1 0 0"/>
              <a:gd name="G2" fmla="+- 145 0 0"/>
              <a:gd name="G3" fmla="sin 55027 G2"/>
              <a:gd name="G4" fmla="+- 145 0 0"/>
              <a:gd name="G5" fmla="cos 55185 G4"/>
              <a:gd name="G6" fmla="+- G3 0 G5"/>
              <a:gd name="G7" fmla="*/ G6 65535 1"/>
              <a:gd name="G8" fmla="+- G7 10800 0"/>
              <a:gd name="G9" fmla="*/ 1 0 51712"/>
              <a:gd name="G10" fmla="*/ 1 24577 2"/>
              <a:gd name="G11" fmla="+- 1 0 0"/>
              <a:gd name="G12" fmla="+- 1 0 0"/>
              <a:gd name="T0" fmla="*/ 1455 w 1455"/>
              <a:gd name="T1" fmla="*/ 349 h 407"/>
              <a:gd name="T2" fmla="*/ 1140 w 1455"/>
              <a:gd name="T3" fmla="*/ 349 h 407"/>
              <a:gd name="T4" fmla="*/ 0 w 1455"/>
              <a:gd name="T5" fmla="*/ 0 h 407"/>
              <a:gd name="T6" fmla="*/ 0 w 1455"/>
              <a:gd name="T7" fmla="*/ 0 h 407"/>
              <a:gd name="T8" fmla="*/ 1455 w 1455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55" h="407">
                <a:moveTo>
                  <a:pt x="1455" y="349"/>
                </a:moveTo>
                <a:cubicBezTo>
                  <a:pt x="1418" y="378"/>
                  <a:pt x="1382" y="407"/>
                  <a:pt x="1140" y="349"/>
                </a:cubicBezTo>
                <a:cubicBezTo>
                  <a:pt x="898" y="291"/>
                  <a:pt x="449" y="145"/>
                  <a:pt x="0" y="0"/>
                </a:cubicBezTo>
              </a:path>
            </a:pathLst>
          </a:custGeom>
          <a:noFill/>
          <a:ln w="57150" cap="sq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09" name="Freeform 13">
            <a:extLst>
              <a:ext uri="{FF2B5EF4-FFF2-40B4-BE49-F238E27FC236}">
                <a16:creationId xmlns:a16="http://schemas.microsoft.com/office/drawing/2014/main" id="{C5AA155A-9D6A-4A0A-A3A2-19B39BB0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2068514"/>
            <a:ext cx="1560512" cy="143827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2 0 0"/>
              <a:gd name="G12" fmla="sin 12 G11"/>
              <a:gd name="G13" fmla="+- 1 0 0"/>
              <a:gd name="G14" fmla="+- 1 0 0"/>
              <a:gd name="G15" fmla="*/ 1 53139 45696"/>
              <a:gd name="G16" fmla="*/ 1 6295 25856"/>
              <a:gd name="G17" fmla="*/ G16 1 180"/>
              <a:gd name="G18" fmla="*/ G15 1 G17"/>
              <a:gd name="G19" fmla="+- 383 0 0"/>
              <a:gd name="G20" fmla="+- 698 0 0"/>
              <a:gd name="G21" fmla="+- 533 0 0"/>
              <a:gd name="G22" fmla="+- 65018 0 0"/>
              <a:gd name="G23" fmla="+- 63639 0 0"/>
              <a:gd name="G24" fmla="+- 64378 0 0"/>
              <a:gd name="G25" fmla="+- 629 0 0"/>
              <a:gd name="T0" fmla="*/ 610 w 2070"/>
              <a:gd name="T1" fmla="*/ 723 h 1908"/>
              <a:gd name="T2" fmla="*/ 340 w 2070"/>
              <a:gd name="T3" fmla="*/ 723 h 1908"/>
              <a:gd name="T4" fmla="*/ 25 w 2070"/>
              <a:gd name="T5" fmla="*/ 723 h 1908"/>
              <a:gd name="T6" fmla="*/ 190 w 2070"/>
              <a:gd name="T7" fmla="*/ 272 h 1908"/>
              <a:gd name="T8" fmla="*/ 790 w 2070"/>
              <a:gd name="T9" fmla="*/ 33 h 1908"/>
              <a:gd name="T10" fmla="*/ 1930 w 2070"/>
              <a:gd name="T11" fmla="*/ 472 h 1908"/>
              <a:gd name="T12" fmla="*/ 1630 w 2070"/>
              <a:gd name="T13" fmla="*/ 1329 h 1908"/>
              <a:gd name="T14" fmla="*/ 700 w 2070"/>
              <a:gd name="T15" fmla="*/ 1908 h 1908"/>
              <a:gd name="T16" fmla="*/ 0 w 2070"/>
              <a:gd name="T17" fmla="*/ 0 h 1908"/>
              <a:gd name="T18" fmla="*/ 2070 w 2070"/>
              <a:gd name="T19" fmla="*/ 1908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070" h="1908">
                <a:moveTo>
                  <a:pt x="610" y="723"/>
                </a:moveTo>
                <a:cubicBezTo>
                  <a:pt x="523" y="723"/>
                  <a:pt x="437" y="723"/>
                  <a:pt x="340" y="723"/>
                </a:cubicBezTo>
                <a:cubicBezTo>
                  <a:pt x="243" y="723"/>
                  <a:pt x="50" y="798"/>
                  <a:pt x="25" y="723"/>
                </a:cubicBezTo>
                <a:cubicBezTo>
                  <a:pt x="0" y="648"/>
                  <a:pt x="63" y="387"/>
                  <a:pt x="190" y="272"/>
                </a:cubicBezTo>
                <a:cubicBezTo>
                  <a:pt x="317" y="157"/>
                  <a:pt x="500" y="0"/>
                  <a:pt x="790" y="33"/>
                </a:cubicBezTo>
                <a:cubicBezTo>
                  <a:pt x="1080" y="66"/>
                  <a:pt x="1790" y="256"/>
                  <a:pt x="1930" y="472"/>
                </a:cubicBezTo>
                <a:cubicBezTo>
                  <a:pt x="2070" y="688"/>
                  <a:pt x="1835" y="1090"/>
                  <a:pt x="1630" y="1329"/>
                </a:cubicBezTo>
                <a:cubicBezTo>
                  <a:pt x="1425" y="1568"/>
                  <a:pt x="855" y="1812"/>
                  <a:pt x="700" y="1908"/>
                </a:cubicBezTo>
              </a:path>
            </a:pathLst>
          </a:custGeom>
          <a:noFill/>
          <a:ln w="57150" cap="sq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10" name="Freeform 14">
            <a:extLst>
              <a:ext uri="{FF2B5EF4-FFF2-40B4-BE49-F238E27FC236}">
                <a16:creationId xmlns:a16="http://schemas.microsoft.com/office/drawing/2014/main" id="{2E435D25-B377-441A-BC41-D6DFB77A6B3E}"/>
              </a:ext>
            </a:extLst>
          </p:cNvPr>
          <p:cNvSpPr>
            <a:spLocks/>
          </p:cNvSpPr>
          <p:nvPr/>
        </p:nvSpPr>
        <p:spPr bwMode="auto">
          <a:xfrm>
            <a:off x="5483225" y="3087689"/>
            <a:ext cx="1333500" cy="2663825"/>
          </a:xfrm>
          <a:custGeom>
            <a:avLst/>
            <a:gdLst>
              <a:gd name="G0" fmla="+- 160 0 0"/>
              <a:gd name="G1" fmla="+- 310 0 0"/>
              <a:gd name="G2" fmla="sin 54736 G1"/>
              <a:gd name="G3" fmla="+- 310 0 0"/>
              <a:gd name="G4" fmla="cos 55036 G3"/>
              <a:gd name="G5" fmla="+- G2 0 G4"/>
              <a:gd name="G6" fmla="*/ G5 65535 1"/>
              <a:gd name="G7" fmla="+- G6 10800 0"/>
              <a:gd name="G8" fmla="+- 1 0 0"/>
              <a:gd name="G9" fmla="+- 1 0 0"/>
              <a:gd name="G10" fmla="*/ 1 24577 2"/>
              <a:gd name="G11" fmla="+- 1 0 0"/>
              <a:gd name="G12" fmla="+- 190 0 0"/>
              <a:gd name="T0" fmla="*/ 0 w 1020"/>
              <a:gd name="T1" fmla="*/ 190 h 2050"/>
              <a:gd name="T2" fmla="*/ 300 w 1020"/>
              <a:gd name="T3" fmla="*/ 310 h 2050"/>
              <a:gd name="T4" fmla="*/ 1020 w 1020"/>
              <a:gd name="T5" fmla="*/ 2050 h 2050"/>
              <a:gd name="T6" fmla="*/ 0 w 1020"/>
              <a:gd name="T7" fmla="*/ 0 h 2050"/>
              <a:gd name="T8" fmla="*/ 1020 w 1020"/>
              <a:gd name="T9" fmla="*/ 2050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20" h="2050">
                <a:moveTo>
                  <a:pt x="0" y="190"/>
                </a:moveTo>
                <a:cubicBezTo>
                  <a:pt x="65" y="95"/>
                  <a:pt x="130" y="0"/>
                  <a:pt x="300" y="310"/>
                </a:cubicBezTo>
                <a:cubicBezTo>
                  <a:pt x="470" y="620"/>
                  <a:pt x="745" y="1335"/>
                  <a:pt x="1020" y="2050"/>
                </a:cubicBezTo>
              </a:path>
            </a:pathLst>
          </a:custGeom>
          <a:noFill/>
          <a:ln w="57150" cap="sq">
            <a:solidFill>
              <a:srgbClr val="1111AF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11" name="Freeform 15">
            <a:extLst>
              <a:ext uri="{FF2B5EF4-FFF2-40B4-BE49-F238E27FC236}">
                <a16:creationId xmlns:a16="http://schemas.microsoft.com/office/drawing/2014/main" id="{A9D9B6B0-C07D-4567-95AC-5F5177C7A138}"/>
              </a:ext>
            </a:extLst>
          </p:cNvPr>
          <p:cNvSpPr>
            <a:spLocks/>
          </p:cNvSpPr>
          <p:nvPr/>
        </p:nvSpPr>
        <p:spPr bwMode="auto">
          <a:xfrm>
            <a:off x="6300789" y="3563939"/>
            <a:ext cx="623887" cy="2187575"/>
          </a:xfrm>
          <a:custGeom>
            <a:avLst/>
            <a:gdLst>
              <a:gd name="G0" fmla="+- 1 0 0"/>
              <a:gd name="G1" fmla="+- 1 0 0"/>
              <a:gd name="G2" fmla="+- 4 0 0"/>
              <a:gd name="G3" fmla="+- 1 0 0"/>
              <a:gd name="T0" fmla="*/ 825 w 825"/>
              <a:gd name="T1" fmla="*/ 3469 h 3469"/>
              <a:gd name="T2" fmla="*/ 0 w 825"/>
              <a:gd name="T3" fmla="*/ 0 h 3469"/>
              <a:gd name="T4" fmla="*/ 0 w 825"/>
              <a:gd name="T5" fmla="*/ 0 h 3469"/>
              <a:gd name="T6" fmla="*/ 825 w 825"/>
              <a:gd name="T7" fmla="*/ 3469 h 34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T4" t="T5" r="T6" b="T7"/>
            <a:pathLst>
              <a:path w="825" h="3469">
                <a:moveTo>
                  <a:pt x="825" y="3469"/>
                </a:moveTo>
                <a:cubicBezTo>
                  <a:pt x="481" y="2023"/>
                  <a:pt x="137" y="578"/>
                  <a:pt x="0" y="0"/>
                </a:cubicBezTo>
              </a:path>
            </a:pathLst>
          </a:custGeom>
          <a:noFill/>
          <a:ln w="57150" cap="sq">
            <a:solidFill>
              <a:srgbClr val="C00000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9181D447-212F-450A-8F8A-1810A32F2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9" y="3338514"/>
            <a:ext cx="238125" cy="301625"/>
          </a:xfrm>
          <a:prstGeom prst="irregularSeal1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D69F0671-8C44-4355-B70C-EA3B741FB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9" y="904876"/>
            <a:ext cx="238125" cy="301625"/>
          </a:xfrm>
          <a:prstGeom prst="irregularSeal1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D1BFB095-6765-4B1B-9B2D-E717EA1BD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4" y="2301876"/>
            <a:ext cx="238125" cy="301625"/>
          </a:xfrm>
          <a:prstGeom prst="irregularSeal1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15" name="Freeform 19">
            <a:extLst>
              <a:ext uri="{FF2B5EF4-FFF2-40B4-BE49-F238E27FC236}">
                <a16:creationId xmlns:a16="http://schemas.microsoft.com/office/drawing/2014/main" id="{4C7794C2-6FD7-404E-8733-36ED5708EC22}"/>
              </a:ext>
            </a:extLst>
          </p:cNvPr>
          <p:cNvSpPr>
            <a:spLocks/>
          </p:cNvSpPr>
          <p:nvPr/>
        </p:nvSpPr>
        <p:spPr bwMode="auto">
          <a:xfrm>
            <a:off x="4586289" y="1911351"/>
            <a:ext cx="1800225" cy="231775"/>
          </a:xfrm>
          <a:custGeom>
            <a:avLst/>
            <a:gdLst>
              <a:gd name="G0" fmla="+- 260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*/ 1 24577 2"/>
              <a:gd name="G8" fmla="+- 1 0 0"/>
              <a:gd name="G9" fmla="*/ 1 0 51712"/>
              <a:gd name="G10" fmla="*/ 1 6295 25856"/>
              <a:gd name="G11" fmla="*/ G10 1 180"/>
              <a:gd name="G12" fmla="*/ G9 1 G11"/>
              <a:gd name="G13" fmla="+- 1 0 0"/>
              <a:gd name="G14" fmla="+- 1 0 0"/>
              <a:gd name="G15" fmla="+- 1 0 0"/>
              <a:gd name="T0" fmla="*/ 0 w 2835"/>
              <a:gd name="T1" fmla="*/ 364 h 364"/>
              <a:gd name="T2" fmla="*/ 615 w 2835"/>
              <a:gd name="T3" fmla="*/ 172 h 364"/>
              <a:gd name="T4" fmla="*/ 1395 w 2835"/>
              <a:gd name="T5" fmla="*/ 37 h 364"/>
              <a:gd name="T6" fmla="*/ 2025 w 2835"/>
              <a:gd name="T7" fmla="*/ 37 h 364"/>
              <a:gd name="T8" fmla="*/ 2835 w 2835"/>
              <a:gd name="T9" fmla="*/ 262 h 364"/>
              <a:gd name="T10" fmla="*/ 0 w 2835"/>
              <a:gd name="T11" fmla="*/ 0 h 364"/>
              <a:gd name="T12" fmla="*/ 2835 w 2835"/>
              <a:gd name="T13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35" h="364">
                <a:moveTo>
                  <a:pt x="0" y="364"/>
                </a:moveTo>
                <a:cubicBezTo>
                  <a:pt x="191" y="295"/>
                  <a:pt x="383" y="226"/>
                  <a:pt x="615" y="172"/>
                </a:cubicBezTo>
                <a:cubicBezTo>
                  <a:pt x="847" y="118"/>
                  <a:pt x="1160" y="59"/>
                  <a:pt x="1395" y="37"/>
                </a:cubicBezTo>
                <a:cubicBezTo>
                  <a:pt x="1630" y="15"/>
                  <a:pt x="1785" y="0"/>
                  <a:pt x="2025" y="37"/>
                </a:cubicBezTo>
                <a:cubicBezTo>
                  <a:pt x="2265" y="74"/>
                  <a:pt x="2550" y="168"/>
                  <a:pt x="2835" y="262"/>
                </a:cubicBezTo>
              </a:path>
            </a:pathLst>
          </a:custGeom>
          <a:noFill/>
          <a:ln w="57150" cap="flat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16" name="Freeform 20">
            <a:extLst>
              <a:ext uri="{FF2B5EF4-FFF2-40B4-BE49-F238E27FC236}">
                <a16:creationId xmlns:a16="http://schemas.microsoft.com/office/drawing/2014/main" id="{AE5100EF-B681-4401-9CE3-4D5145FC85D0}"/>
              </a:ext>
            </a:extLst>
          </p:cNvPr>
          <p:cNvSpPr>
            <a:spLocks/>
          </p:cNvSpPr>
          <p:nvPr/>
        </p:nvSpPr>
        <p:spPr bwMode="auto">
          <a:xfrm>
            <a:off x="6021389" y="2143126"/>
            <a:ext cx="1127125" cy="136366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2238 0 0"/>
              <a:gd name="G10" fmla="*/ 1 24577 2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*/ 1 0 51712"/>
              <a:gd name="G17" fmla="cos 54736 G16"/>
              <a:gd name="G18" fmla="*/ 1 0 51712"/>
              <a:gd name="G19" fmla="sin 55585 G18"/>
              <a:gd name="G20" fmla="+- G17 G19 0"/>
              <a:gd name="G21" fmla="+- G20 10800 0"/>
              <a:gd name="G22" fmla="+- 1 0 0"/>
              <a:gd name="G23" fmla="+- 1 0 0"/>
              <a:gd name="T0" fmla="*/ 690 w 1675"/>
              <a:gd name="T1" fmla="*/ 0 h 2238"/>
              <a:gd name="T2" fmla="*/ 915 w 1675"/>
              <a:gd name="T3" fmla="*/ 78 h 2238"/>
              <a:gd name="T4" fmla="*/ 1455 w 1675"/>
              <a:gd name="T5" fmla="*/ 359 h 2238"/>
              <a:gd name="T6" fmla="*/ 1665 w 1675"/>
              <a:gd name="T7" fmla="*/ 849 h 2238"/>
              <a:gd name="T8" fmla="*/ 1395 w 1675"/>
              <a:gd name="T9" fmla="*/ 1344 h 2238"/>
              <a:gd name="T10" fmla="*/ 915 w 1675"/>
              <a:gd name="T11" fmla="*/ 1698 h 2238"/>
              <a:gd name="T12" fmla="*/ 0 w 1675"/>
              <a:gd name="T13" fmla="*/ 2238 h 2238"/>
              <a:gd name="T14" fmla="*/ 0 w 1675"/>
              <a:gd name="T15" fmla="*/ 0 h 2238"/>
              <a:gd name="T16" fmla="*/ 1675 w 1675"/>
              <a:gd name="T17" fmla="*/ 2238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75" h="2238">
                <a:moveTo>
                  <a:pt x="690" y="0"/>
                </a:moveTo>
                <a:cubicBezTo>
                  <a:pt x="738" y="9"/>
                  <a:pt x="787" y="18"/>
                  <a:pt x="915" y="78"/>
                </a:cubicBezTo>
                <a:cubicBezTo>
                  <a:pt x="1043" y="138"/>
                  <a:pt x="1330" y="230"/>
                  <a:pt x="1455" y="359"/>
                </a:cubicBezTo>
                <a:cubicBezTo>
                  <a:pt x="1580" y="488"/>
                  <a:pt x="1675" y="685"/>
                  <a:pt x="1665" y="849"/>
                </a:cubicBezTo>
                <a:cubicBezTo>
                  <a:pt x="1655" y="1013"/>
                  <a:pt x="1520" y="1203"/>
                  <a:pt x="1395" y="1344"/>
                </a:cubicBezTo>
                <a:cubicBezTo>
                  <a:pt x="1270" y="1485"/>
                  <a:pt x="1148" y="1549"/>
                  <a:pt x="915" y="1698"/>
                </a:cubicBezTo>
                <a:cubicBezTo>
                  <a:pt x="682" y="1847"/>
                  <a:pt x="153" y="2148"/>
                  <a:pt x="0" y="2238"/>
                </a:cubicBezTo>
              </a:path>
            </a:pathLst>
          </a:custGeom>
          <a:noFill/>
          <a:ln w="57150" cap="flat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2F93B7DB-580C-42B7-82CE-4BD72A17E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820738"/>
            <a:ext cx="1701800" cy="538162"/>
          </a:xfrm>
          <a:prstGeom prst="wedgeRectCallout">
            <a:avLst>
              <a:gd name="adj1" fmla="val -2454"/>
              <a:gd name="adj2" fmla="val 115685"/>
            </a:avLst>
          </a:prstGeom>
          <a:noFill/>
          <a:ln w="19080" cap="sq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400" b="1" ker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Aktivierung bei Ausgrenzung</a:t>
            </a:r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AF34CF70-5AD0-4B1B-8CF0-4B53FC88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639888"/>
            <a:ext cx="1504950" cy="609600"/>
          </a:xfrm>
          <a:prstGeom prst="wedgeRectCallout">
            <a:avLst>
              <a:gd name="adj1" fmla="val 53796"/>
              <a:gd name="adj2" fmla="val 87190"/>
            </a:avLst>
          </a:prstGeom>
          <a:noFill/>
          <a:ln w="19080" cap="sq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400" b="1" ker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Kognitive Bewertung</a:t>
            </a:r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89082330-C24B-4CA8-A428-B52D84FC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4" y="4373564"/>
            <a:ext cx="2098675" cy="809625"/>
          </a:xfrm>
          <a:prstGeom prst="wedgeRectCallout">
            <a:avLst>
              <a:gd name="adj1" fmla="val 127032"/>
              <a:gd name="adj2" fmla="val -145509"/>
            </a:avLst>
          </a:prstGeom>
          <a:noFill/>
          <a:ln w="19080" cap="sq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400" b="1" kern="0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Speicherung biografisch Schmerzerfahrungen</a:t>
            </a:r>
          </a:p>
        </p:txBody>
      </p:sp>
      <p:pic>
        <p:nvPicPr>
          <p:cNvPr id="14361" name="Picture 24">
            <a:extLst>
              <a:ext uri="{FF2B5EF4-FFF2-40B4-BE49-F238E27FC236}">
                <a16:creationId xmlns:a16="http://schemas.microsoft.com/office/drawing/2014/main" id="{60144459-8F3C-4B99-B605-3C1CDCD1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4" y="123029"/>
            <a:ext cx="863600" cy="94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21" name="AutoShape 25">
            <a:extLst>
              <a:ext uri="{FF2B5EF4-FFF2-40B4-BE49-F238E27FC236}">
                <a16:creationId xmlns:a16="http://schemas.microsoft.com/office/drawing/2014/main" id="{4A632134-95C6-4648-A965-A4B0DD5D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1908176"/>
            <a:ext cx="238125" cy="301625"/>
          </a:xfrm>
          <a:prstGeom prst="irregularSeal1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22" name="Freeform 26">
            <a:extLst>
              <a:ext uri="{FF2B5EF4-FFF2-40B4-BE49-F238E27FC236}">
                <a16:creationId xmlns:a16="http://schemas.microsoft.com/office/drawing/2014/main" id="{DF4AA875-C6BA-44C5-9356-E2F1CCB50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1727200"/>
            <a:ext cx="1762125" cy="11176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3 0 0"/>
              <a:gd name="G5" fmla="+- 22 0 0"/>
              <a:gd name="G6" fmla="+- 1 0 0"/>
              <a:gd name="G7" fmla="*/ 1 24577 2"/>
              <a:gd name="G8" fmla="+- 1 0 0"/>
              <a:gd name="G9" fmla="*/ 1 39015 25856"/>
              <a:gd name="G10" fmla="*/ 1 6295 25856"/>
              <a:gd name="G11" fmla="*/ G10 1 180"/>
              <a:gd name="G12" fmla="*/ G9 1 G11"/>
              <a:gd name="G13" fmla="+- 1 0 0"/>
              <a:gd name="G14" fmla="+- 1 0 0"/>
              <a:gd name="G15" fmla="+- 1 0 0"/>
              <a:gd name="T0" fmla="*/ 2268 w 2773"/>
              <a:gd name="T1" fmla="*/ 509 h 1782"/>
              <a:gd name="T2" fmla="*/ 2508 w 2773"/>
              <a:gd name="T3" fmla="*/ 23 h 1782"/>
              <a:gd name="T4" fmla="*/ 678 w 2773"/>
              <a:gd name="T5" fmla="*/ 372 h 1782"/>
              <a:gd name="T6" fmla="*/ 3 w 2773"/>
              <a:gd name="T7" fmla="*/ 863 h 1782"/>
              <a:gd name="T8" fmla="*/ 663 w 2773"/>
              <a:gd name="T9" fmla="*/ 1782 h 1782"/>
              <a:gd name="T10" fmla="*/ 0 w 2773"/>
              <a:gd name="T11" fmla="*/ 0 h 1782"/>
              <a:gd name="T12" fmla="*/ 2773 w 2773"/>
              <a:gd name="T13" fmla="*/ 1782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773" h="1782">
                <a:moveTo>
                  <a:pt x="2268" y="509"/>
                </a:moveTo>
                <a:cubicBezTo>
                  <a:pt x="2520" y="277"/>
                  <a:pt x="2773" y="46"/>
                  <a:pt x="2508" y="23"/>
                </a:cubicBezTo>
                <a:cubicBezTo>
                  <a:pt x="2243" y="0"/>
                  <a:pt x="1095" y="232"/>
                  <a:pt x="678" y="372"/>
                </a:cubicBezTo>
                <a:cubicBezTo>
                  <a:pt x="261" y="512"/>
                  <a:pt x="6" y="628"/>
                  <a:pt x="3" y="863"/>
                </a:cubicBezTo>
                <a:cubicBezTo>
                  <a:pt x="0" y="1098"/>
                  <a:pt x="553" y="1629"/>
                  <a:pt x="663" y="1782"/>
                </a:cubicBezTo>
              </a:path>
            </a:pathLst>
          </a:custGeom>
          <a:noFill/>
          <a:ln w="57150" cap="sq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23" name="AutoShape 27">
            <a:extLst>
              <a:ext uri="{FF2B5EF4-FFF2-40B4-BE49-F238E27FC236}">
                <a16:creationId xmlns:a16="http://schemas.microsoft.com/office/drawing/2014/main" id="{F3F1BC97-C6C7-44B7-B2AB-DE8283CE6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9" y="1989139"/>
            <a:ext cx="238125" cy="301625"/>
          </a:xfrm>
          <a:prstGeom prst="irregularSeal1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24" name="AutoShape 28">
            <a:extLst>
              <a:ext uri="{FF2B5EF4-FFF2-40B4-BE49-F238E27FC236}">
                <a16:creationId xmlns:a16="http://schemas.microsoft.com/office/drawing/2014/main" id="{DCE5060C-5A2F-4C26-B775-6A33E4FA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6" y="1687514"/>
            <a:ext cx="238125" cy="301625"/>
          </a:xfrm>
          <a:prstGeom prst="irregularSeal1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25" name="AutoShape 29">
            <a:extLst>
              <a:ext uri="{FF2B5EF4-FFF2-40B4-BE49-F238E27FC236}">
                <a16:creationId xmlns:a16="http://schemas.microsoft.com/office/drawing/2014/main" id="{93E72CE3-E85D-458C-A1ED-993D48A5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900113"/>
            <a:ext cx="1504950" cy="609600"/>
          </a:xfrm>
          <a:prstGeom prst="wedgeRectCallout">
            <a:avLst>
              <a:gd name="adj1" fmla="val 66949"/>
              <a:gd name="adj2" fmla="val 139769"/>
            </a:avLst>
          </a:prstGeom>
          <a:noFill/>
          <a:ln w="19080" cap="sq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400" b="1" ker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Emotionale Bewertung</a:t>
            </a:r>
          </a:p>
        </p:txBody>
      </p:sp>
      <p:sp>
        <p:nvSpPr>
          <p:cNvPr id="4126" name="Freeform 30">
            <a:extLst>
              <a:ext uri="{FF2B5EF4-FFF2-40B4-BE49-F238E27FC236}">
                <a16:creationId xmlns:a16="http://schemas.microsoft.com/office/drawing/2014/main" id="{0F1514AD-5ED7-42AD-BA78-94DC5543A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700339"/>
            <a:ext cx="715963" cy="89217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979 0 0"/>
              <a:gd name="G8" fmla="*/ 1 11363 25856"/>
              <a:gd name="G9" fmla="+- 1 0 0"/>
              <a:gd name="G10" fmla="+- 1 0 0"/>
              <a:gd name="G11" fmla="*/ 1 0 51712"/>
              <a:gd name="G12" fmla="*/ 1 6295 25856"/>
              <a:gd name="G13" fmla="*/ G12 1 180"/>
              <a:gd name="G14" fmla="*/ G11 1 G13"/>
              <a:gd name="G15" fmla="+- 65515 0 0"/>
              <a:gd name="G16" fmla="+- 65254 0 0"/>
              <a:gd name="G17" fmla="+- 65329 0 0"/>
              <a:gd name="G18" fmla="+- 78 0 0"/>
              <a:gd name="T0" fmla="*/ 198 w 1128"/>
              <a:gd name="T1" fmla="*/ 0 h 1404"/>
              <a:gd name="T2" fmla="*/ 93 w 1128"/>
              <a:gd name="T3" fmla="*/ 114 h 1404"/>
              <a:gd name="T4" fmla="*/ 33 w 1128"/>
              <a:gd name="T5" fmla="*/ 315 h 1404"/>
              <a:gd name="T6" fmla="*/ 288 w 1128"/>
              <a:gd name="T7" fmla="*/ 495 h 1404"/>
              <a:gd name="T8" fmla="*/ 588 w 1128"/>
              <a:gd name="T9" fmla="*/ 510 h 1404"/>
              <a:gd name="T10" fmla="*/ 1128 w 1128"/>
              <a:gd name="T11" fmla="*/ 1404 h 1404"/>
              <a:gd name="T12" fmla="*/ 0 w 1128"/>
              <a:gd name="T13" fmla="*/ 0 h 1404"/>
              <a:gd name="T14" fmla="*/ 1128 w 1128"/>
              <a:gd name="T1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128" h="1404">
                <a:moveTo>
                  <a:pt x="198" y="0"/>
                </a:moveTo>
                <a:cubicBezTo>
                  <a:pt x="159" y="31"/>
                  <a:pt x="120" y="62"/>
                  <a:pt x="93" y="114"/>
                </a:cubicBezTo>
                <a:cubicBezTo>
                  <a:pt x="66" y="166"/>
                  <a:pt x="0" y="251"/>
                  <a:pt x="33" y="315"/>
                </a:cubicBezTo>
                <a:cubicBezTo>
                  <a:pt x="66" y="379"/>
                  <a:pt x="196" y="463"/>
                  <a:pt x="288" y="495"/>
                </a:cubicBezTo>
                <a:cubicBezTo>
                  <a:pt x="380" y="527"/>
                  <a:pt x="448" y="359"/>
                  <a:pt x="588" y="510"/>
                </a:cubicBezTo>
                <a:cubicBezTo>
                  <a:pt x="728" y="661"/>
                  <a:pt x="1038" y="1255"/>
                  <a:pt x="1128" y="1404"/>
                </a:cubicBezTo>
              </a:path>
            </a:pathLst>
          </a:custGeom>
          <a:noFill/>
          <a:ln w="57150" cap="sq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27" name="AutoShape 31">
            <a:extLst>
              <a:ext uri="{FF2B5EF4-FFF2-40B4-BE49-F238E27FC236}">
                <a16:creationId xmlns:a16="http://schemas.microsoft.com/office/drawing/2014/main" id="{B565C1F4-97B7-4E89-A05D-5AF4434E5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1" y="2425701"/>
            <a:ext cx="314325" cy="398463"/>
          </a:xfrm>
          <a:prstGeom prst="irregularSeal1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28" name="AutoShape 32">
            <a:extLst>
              <a:ext uri="{FF2B5EF4-FFF2-40B4-BE49-F238E27FC236}">
                <a16:creationId xmlns:a16="http://schemas.microsoft.com/office/drawing/2014/main" id="{E18A742A-5670-4354-BD49-F14CB8CC1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3" y="4156075"/>
            <a:ext cx="1979612" cy="609600"/>
          </a:xfrm>
          <a:prstGeom prst="wedgeRectCallout">
            <a:avLst>
              <a:gd name="adj1" fmla="val -148634"/>
              <a:gd name="adj2" fmla="val -98343"/>
            </a:avLst>
          </a:prstGeom>
          <a:noFill/>
          <a:ln w="19080" cap="sq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400" b="1" ker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Herabsteigende Schmerzhemmung </a:t>
            </a:r>
          </a:p>
        </p:txBody>
      </p:sp>
      <p:sp>
        <p:nvSpPr>
          <p:cNvPr id="4129" name="AutoShape 33">
            <a:extLst>
              <a:ext uri="{FF2B5EF4-FFF2-40B4-BE49-F238E27FC236}">
                <a16:creationId xmlns:a16="http://schemas.microsoft.com/office/drawing/2014/main" id="{4CBC8A28-FE97-4106-9376-1E0DC1D40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1620838"/>
            <a:ext cx="1798637" cy="609600"/>
          </a:xfrm>
          <a:prstGeom prst="wedgeRectCallout">
            <a:avLst>
              <a:gd name="adj1" fmla="val -161245"/>
              <a:gd name="adj2" fmla="val -38083"/>
            </a:avLst>
          </a:prstGeom>
          <a:noFill/>
          <a:ln w="19080" cap="sq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200" b="1" ker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subjektives Schmerzerleben</a:t>
            </a:r>
          </a:p>
        </p:txBody>
      </p:sp>
      <p:sp>
        <p:nvSpPr>
          <p:cNvPr id="4130" name="AutoShape 34">
            <a:extLst>
              <a:ext uri="{FF2B5EF4-FFF2-40B4-BE49-F238E27FC236}">
                <a16:creationId xmlns:a16="http://schemas.microsoft.com/office/drawing/2014/main" id="{D99283EB-026E-49C6-9A6F-B646587BA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9" y="3148014"/>
            <a:ext cx="238125" cy="301625"/>
          </a:xfrm>
          <a:prstGeom prst="irregularSeal1">
            <a:avLst/>
          </a:prstGeom>
          <a:solidFill>
            <a:srgbClr val="0066CC"/>
          </a:solidFill>
          <a:ln w="9360" cap="sq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31" name="AutoShape 35">
            <a:extLst>
              <a:ext uri="{FF2B5EF4-FFF2-40B4-BE49-F238E27FC236}">
                <a16:creationId xmlns:a16="http://schemas.microsoft.com/office/drawing/2014/main" id="{2444336B-3BC2-4603-9675-CE113C45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216276"/>
            <a:ext cx="1979612" cy="447675"/>
          </a:xfrm>
          <a:prstGeom prst="wedgeRectCallout">
            <a:avLst>
              <a:gd name="adj1" fmla="val -139236"/>
              <a:gd name="adj2" fmla="val 39870"/>
            </a:avLst>
          </a:prstGeom>
          <a:noFill/>
          <a:ln w="19080" cap="sq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400" b="1" kern="0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Schmerzbahnen </a:t>
            </a:r>
          </a:p>
        </p:txBody>
      </p:sp>
      <p:sp>
        <p:nvSpPr>
          <p:cNvPr id="4132" name="Text Box 36">
            <a:extLst>
              <a:ext uri="{FF2B5EF4-FFF2-40B4-BE49-F238E27FC236}">
                <a16:creationId xmlns:a16="http://schemas.microsoft.com/office/drawing/2014/main" id="{91D39598-44DB-4AD2-B7C9-5C8FE41D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6196012"/>
            <a:ext cx="11010900" cy="547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ts val="750"/>
              </a:spcBef>
              <a:spcAft>
                <a:spcPts val="750"/>
              </a:spcAft>
              <a:defRPr/>
            </a:pPr>
            <a:r>
              <a:rPr lang="de-DE" altLang="de-DE" sz="1800" b="1" kern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Reizverarbeitung am Beispiel Schmerz . In Anlehnung an Egle et al. (2014) </a:t>
            </a:r>
          </a:p>
        </p:txBody>
      </p:sp>
      <p:sp>
        <p:nvSpPr>
          <p:cNvPr id="38" name="AutoShape 23">
            <a:extLst>
              <a:ext uri="{FF2B5EF4-FFF2-40B4-BE49-F238E27FC236}">
                <a16:creationId xmlns:a16="http://schemas.microsoft.com/office/drawing/2014/main" id="{31DEA49D-D3D9-4D87-97BC-3BA660E9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3382964"/>
            <a:ext cx="2276475" cy="447675"/>
          </a:xfrm>
          <a:prstGeom prst="wedgeRectCallout">
            <a:avLst>
              <a:gd name="adj1" fmla="val 90184"/>
              <a:gd name="adj2" fmla="val -53327"/>
            </a:avLst>
          </a:prstGeom>
          <a:noFill/>
          <a:ln w="19080" cap="sq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de-DE" altLang="de-DE" sz="1400" b="1" kern="0" dirty="0" err="1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Periaquäduktale</a:t>
            </a:r>
            <a:r>
              <a:rPr lang="de-DE" altLang="de-DE" sz="1400" b="1" kern="0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Grau (PAG)</a:t>
            </a:r>
          </a:p>
        </p:txBody>
      </p:sp>
      <p:pic>
        <p:nvPicPr>
          <p:cNvPr id="39" name="Picture 2" descr="http://feuerwerke-schwerin.de/wp-content/uploads/2011/01/Fotolia_55088542_M-%C2%A9-gnomeandi-Fotolia.com_.jpg">
            <a:extLst>
              <a:ext uri="{FF2B5EF4-FFF2-40B4-BE49-F238E27FC236}">
                <a16:creationId xmlns:a16="http://schemas.microsoft.com/office/drawing/2014/main" id="{DA851BCE-8274-4C2B-AB4E-5929CEB9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3"/>
            <a:ext cx="18648363" cy="928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el 1">
            <a:extLst>
              <a:ext uri="{FF2B5EF4-FFF2-40B4-BE49-F238E27FC236}">
                <a16:creationId xmlns:a16="http://schemas.microsoft.com/office/drawing/2014/main" id="{8A3B419C-FD26-4F2C-BF72-0A1365625EB7}"/>
              </a:ext>
            </a:extLst>
          </p:cNvPr>
          <p:cNvSpPr txBox="1">
            <a:spLocks/>
          </p:cNvSpPr>
          <p:nvPr/>
        </p:nvSpPr>
        <p:spPr>
          <a:xfrm>
            <a:off x="581192" y="5825128"/>
            <a:ext cx="11433007" cy="988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Danke für ihr besuch! </a:t>
            </a:r>
          </a:p>
          <a:p>
            <a:r>
              <a:rPr lang="de-DE" dirty="0">
                <a:solidFill>
                  <a:schemeClr val="accent1"/>
                </a:solidFill>
              </a:rPr>
              <a:t>Ich hoffe sie  konnten in meinem Angebot etwas für sich finden!  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05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762954F-404C-4F77-B854-BDB11430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Schmerzen unterscheiden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9BB81A3-21F6-486B-A0B0-BD2D8232B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442466"/>
              </p:ext>
            </p:extLst>
          </p:nvPr>
        </p:nvGraphicFramePr>
        <p:xfrm>
          <a:off x="1096963" y="1846263"/>
          <a:ext cx="10058399" cy="412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694">
                  <a:extLst>
                    <a:ext uri="{9D8B030D-6E8A-4147-A177-3AD203B41FA5}">
                      <a16:colId xmlns:a16="http://schemas.microsoft.com/office/drawing/2014/main" val="2173588506"/>
                    </a:ext>
                  </a:extLst>
                </a:gridCol>
                <a:gridCol w="2582640">
                  <a:extLst>
                    <a:ext uri="{9D8B030D-6E8A-4147-A177-3AD203B41FA5}">
                      <a16:colId xmlns:a16="http://schemas.microsoft.com/office/drawing/2014/main" val="1062745248"/>
                    </a:ext>
                  </a:extLst>
                </a:gridCol>
                <a:gridCol w="3871065">
                  <a:extLst>
                    <a:ext uri="{9D8B030D-6E8A-4147-A177-3AD203B41FA5}">
                      <a16:colId xmlns:a16="http://schemas.microsoft.com/office/drawing/2014/main" val="1189825374"/>
                    </a:ext>
                  </a:extLst>
                </a:gridCol>
              </a:tblGrid>
              <a:tr h="3551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Akuter Schmerz</a:t>
                      </a:r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Differenzierung</a:t>
                      </a:r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Chronischer Schmerz </a:t>
                      </a:r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2077157014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Plötzlich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Schleichend</a:t>
                      </a:r>
                      <a:endParaRPr lang="de-DE" dirty="0"/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1553123009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Kurzanhaltend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Dauer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 12 Wo. anhaltend oder wiederkehrend</a:t>
                      </a:r>
                      <a:endParaRPr lang="de-DE" dirty="0"/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1352488492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Schutz, Wahrung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Funktion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Schutzverlust </a:t>
                      </a:r>
                      <a:endParaRPr lang="de-DE" dirty="0"/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2253635015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Bekannt und klar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Ursachenzuordnung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Sehr komplex, häufig unklar</a:t>
                      </a:r>
                      <a:endParaRPr lang="de-DE" dirty="0"/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3027374270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Einfach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Erklärungsfindung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Schwer</a:t>
                      </a:r>
                      <a:endParaRPr lang="de-DE" dirty="0"/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3210415828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Akzeptanz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Gering</a:t>
                      </a:r>
                      <a:endParaRPr lang="de-DE" dirty="0"/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3715400044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Organische Schädigungen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Behandlung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Bio-psycho-soziale Beeinträchtigungen</a:t>
                      </a:r>
                      <a:endParaRPr lang="de-DE" dirty="0"/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699290790"/>
                  </a:ext>
                </a:extLst>
              </a:tr>
              <a:tr h="8756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Schmerzfreiheit</a:t>
                      </a:r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83385" marR="83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Subjektive Verbesserung der Funktionsfähigkeit und der Lebensqualität</a:t>
                      </a:r>
                    </a:p>
                  </a:txBody>
                  <a:tcPr marL="83385" marR="83385"/>
                </a:tc>
                <a:extLst>
                  <a:ext uri="{0D108BD9-81ED-4DB2-BD59-A6C34878D82A}">
                    <a16:rowId xmlns:a16="http://schemas.microsoft.com/office/drawing/2014/main" val="308498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3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AF1F07-A0C3-4CD1-BA4C-FB9723D5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Schmerzen  definieren und verstehen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224CE4C-A055-4798-B20F-1E4B56CA0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783431"/>
            <a:ext cx="5804095" cy="457762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  <a:defRPr/>
            </a:pPr>
            <a:r>
              <a:rPr lang="de-DE" b="1" dirty="0"/>
              <a:t>Rene Descartes (1632) :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de-DE" dirty="0"/>
              <a:t>Schmerz ist Folge einer peripheren Gewebeschädigung. Die Schmerzstärke hängt von der Größe der Schädigung ab</a:t>
            </a:r>
          </a:p>
          <a:p>
            <a:pPr marL="0" lvl="0" indent="0">
              <a:buNone/>
              <a:defRPr/>
            </a:pPr>
            <a:r>
              <a:rPr lang="de-DE" b="1" dirty="0"/>
              <a:t>ISAP (1972):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de-DE" dirty="0"/>
              <a:t>Schmerz ist ein unangenehmes Sinnes- und Gefühlserlebnis, das </a:t>
            </a:r>
            <a:r>
              <a:rPr lang="de-DE" b="1" dirty="0"/>
              <a:t>mit aktueller oder potentieller Gewebeschädigung verknüpft </a:t>
            </a:r>
            <a:r>
              <a:rPr lang="de-DE" dirty="0"/>
              <a:t>ist oder mit Begriffen einer solchen Schädigung beschrieben wird</a:t>
            </a:r>
          </a:p>
          <a:p>
            <a:pPr marL="0" lvl="0" indent="0">
              <a:buNone/>
              <a:defRPr/>
            </a:pPr>
            <a:r>
              <a:rPr lang="de-DE" b="1" dirty="0"/>
              <a:t>Engel (1977):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de-DE" dirty="0"/>
              <a:t>Schmerz ist komplexes biopsychosoziales Phänomen. </a:t>
            </a:r>
            <a:r>
              <a:rPr lang="de-DE" dirty="0" smtClean="0"/>
              <a:t>Die </a:t>
            </a:r>
            <a:r>
              <a:rPr lang="de-DE" dirty="0"/>
              <a:t>Schmerzintensität ist von Wechselwirkungen  biologischer, psychologischer und sozialer Faktoren abhängig </a:t>
            </a:r>
          </a:p>
          <a:p>
            <a:pPr marL="0" indent="0">
              <a:buNone/>
              <a:defRPr/>
            </a:pPr>
            <a:r>
              <a:rPr lang="de-DE" b="1" dirty="0"/>
              <a:t>Egle (2014):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Schmerz ist ein </a:t>
            </a:r>
            <a:r>
              <a:rPr lang="de-DE" altLang="de-DE" b="1" dirty="0"/>
              <a:t>bio-psycho-soziales Phänomen</a:t>
            </a:r>
            <a:r>
              <a:rPr lang="de-DE" altLang="de-DE" dirty="0"/>
              <a:t>, das </a:t>
            </a:r>
            <a:r>
              <a:rPr lang="de-DE" dirty="0"/>
              <a:t>nicht nur als Folge einer peripheren Gewebeschädigung, sondern auch einer psychosozialen Belastungssituation zentral entstehen kann. </a:t>
            </a:r>
          </a:p>
        </p:txBody>
      </p:sp>
      <p:pic>
        <p:nvPicPr>
          <p:cNvPr id="7" name="Bild 4">
            <a:extLst>
              <a:ext uri="{FF2B5EF4-FFF2-40B4-BE49-F238E27FC236}">
                <a16:creationId xmlns:a16="http://schemas.microsoft.com/office/drawing/2014/main" id="{13C27FB6-5261-4826-94C3-8FC842DFB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88" y="1719771"/>
            <a:ext cx="4577621" cy="4577621"/>
          </a:xfrm>
          <a:prstGeom prst="rect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2352577-EF66-4F1E-B5B7-E41C12620F08}"/>
              </a:ext>
            </a:extLst>
          </p:cNvPr>
          <p:cNvSpPr/>
          <p:nvPr/>
        </p:nvSpPr>
        <p:spPr>
          <a:xfrm>
            <a:off x="7988300" y="2163458"/>
            <a:ext cx="2311400" cy="3746500"/>
          </a:xfrm>
          <a:custGeom>
            <a:avLst/>
            <a:gdLst>
              <a:gd name="connsiteX0" fmla="*/ 0 w 2311400"/>
              <a:gd name="connsiteY0" fmla="*/ 3746500 h 3746500"/>
              <a:gd name="connsiteX1" fmla="*/ 63500 w 2311400"/>
              <a:gd name="connsiteY1" fmla="*/ 3708400 h 3746500"/>
              <a:gd name="connsiteX2" fmla="*/ 101600 w 2311400"/>
              <a:gd name="connsiteY2" fmla="*/ 3632200 h 3746500"/>
              <a:gd name="connsiteX3" fmla="*/ 139700 w 2311400"/>
              <a:gd name="connsiteY3" fmla="*/ 3594100 h 3746500"/>
              <a:gd name="connsiteX4" fmla="*/ 152400 w 2311400"/>
              <a:gd name="connsiteY4" fmla="*/ 3556000 h 3746500"/>
              <a:gd name="connsiteX5" fmla="*/ 228600 w 2311400"/>
              <a:gd name="connsiteY5" fmla="*/ 3492500 h 3746500"/>
              <a:gd name="connsiteX6" fmla="*/ 241300 w 2311400"/>
              <a:gd name="connsiteY6" fmla="*/ 3454400 h 3746500"/>
              <a:gd name="connsiteX7" fmla="*/ 266700 w 2311400"/>
              <a:gd name="connsiteY7" fmla="*/ 3416300 h 3746500"/>
              <a:gd name="connsiteX8" fmla="*/ 292100 w 2311400"/>
              <a:gd name="connsiteY8" fmla="*/ 3276600 h 3746500"/>
              <a:gd name="connsiteX9" fmla="*/ 330200 w 2311400"/>
              <a:gd name="connsiteY9" fmla="*/ 3162300 h 3746500"/>
              <a:gd name="connsiteX10" fmla="*/ 368300 w 2311400"/>
              <a:gd name="connsiteY10" fmla="*/ 3048000 h 3746500"/>
              <a:gd name="connsiteX11" fmla="*/ 381000 w 2311400"/>
              <a:gd name="connsiteY11" fmla="*/ 3009900 h 3746500"/>
              <a:gd name="connsiteX12" fmla="*/ 393700 w 2311400"/>
              <a:gd name="connsiteY12" fmla="*/ 2971800 h 3746500"/>
              <a:gd name="connsiteX13" fmla="*/ 406400 w 2311400"/>
              <a:gd name="connsiteY13" fmla="*/ 2794000 h 3746500"/>
              <a:gd name="connsiteX14" fmla="*/ 444500 w 2311400"/>
              <a:gd name="connsiteY14" fmla="*/ 2679700 h 3746500"/>
              <a:gd name="connsiteX15" fmla="*/ 457200 w 2311400"/>
              <a:gd name="connsiteY15" fmla="*/ 2641600 h 3746500"/>
              <a:gd name="connsiteX16" fmla="*/ 482600 w 2311400"/>
              <a:gd name="connsiteY16" fmla="*/ 2603500 h 3746500"/>
              <a:gd name="connsiteX17" fmla="*/ 508000 w 2311400"/>
              <a:gd name="connsiteY17" fmla="*/ 2527300 h 3746500"/>
              <a:gd name="connsiteX18" fmla="*/ 520700 w 2311400"/>
              <a:gd name="connsiteY18" fmla="*/ 2489200 h 3746500"/>
              <a:gd name="connsiteX19" fmla="*/ 558800 w 2311400"/>
              <a:gd name="connsiteY19" fmla="*/ 2413000 h 3746500"/>
              <a:gd name="connsiteX20" fmla="*/ 635000 w 2311400"/>
              <a:gd name="connsiteY20" fmla="*/ 2362200 h 3746500"/>
              <a:gd name="connsiteX21" fmla="*/ 673100 w 2311400"/>
              <a:gd name="connsiteY21" fmla="*/ 2336800 h 3746500"/>
              <a:gd name="connsiteX22" fmla="*/ 977900 w 2311400"/>
              <a:gd name="connsiteY22" fmla="*/ 2311400 h 3746500"/>
              <a:gd name="connsiteX23" fmla="*/ 1028700 w 2311400"/>
              <a:gd name="connsiteY23" fmla="*/ 2336800 h 3746500"/>
              <a:gd name="connsiteX24" fmla="*/ 1054100 w 2311400"/>
              <a:gd name="connsiteY24" fmla="*/ 2374900 h 3746500"/>
              <a:gd name="connsiteX25" fmla="*/ 1117600 w 2311400"/>
              <a:gd name="connsiteY25" fmla="*/ 2387600 h 3746500"/>
              <a:gd name="connsiteX26" fmla="*/ 1231900 w 2311400"/>
              <a:gd name="connsiteY26" fmla="*/ 2438400 h 3746500"/>
              <a:gd name="connsiteX27" fmla="*/ 1257300 w 2311400"/>
              <a:gd name="connsiteY27" fmla="*/ 2476500 h 3746500"/>
              <a:gd name="connsiteX28" fmla="*/ 1295400 w 2311400"/>
              <a:gd name="connsiteY28" fmla="*/ 2489200 h 3746500"/>
              <a:gd name="connsiteX29" fmla="*/ 1346200 w 2311400"/>
              <a:gd name="connsiteY29" fmla="*/ 2514600 h 3746500"/>
              <a:gd name="connsiteX30" fmla="*/ 1422400 w 2311400"/>
              <a:gd name="connsiteY30" fmla="*/ 2565400 h 3746500"/>
              <a:gd name="connsiteX31" fmla="*/ 1485900 w 2311400"/>
              <a:gd name="connsiteY31" fmla="*/ 2616200 h 3746500"/>
              <a:gd name="connsiteX32" fmla="*/ 1562100 w 2311400"/>
              <a:gd name="connsiteY32" fmla="*/ 2667000 h 3746500"/>
              <a:gd name="connsiteX33" fmla="*/ 1841500 w 2311400"/>
              <a:gd name="connsiteY33" fmla="*/ 2717800 h 3746500"/>
              <a:gd name="connsiteX34" fmla="*/ 1943100 w 2311400"/>
              <a:gd name="connsiteY34" fmla="*/ 2705100 h 3746500"/>
              <a:gd name="connsiteX35" fmla="*/ 2019300 w 2311400"/>
              <a:gd name="connsiteY35" fmla="*/ 2667000 h 3746500"/>
              <a:gd name="connsiteX36" fmla="*/ 2057400 w 2311400"/>
              <a:gd name="connsiteY36" fmla="*/ 2654300 h 3746500"/>
              <a:gd name="connsiteX37" fmla="*/ 2133600 w 2311400"/>
              <a:gd name="connsiteY37" fmla="*/ 2603500 h 3746500"/>
              <a:gd name="connsiteX38" fmla="*/ 2057400 w 2311400"/>
              <a:gd name="connsiteY38" fmla="*/ 2527300 h 3746500"/>
              <a:gd name="connsiteX39" fmla="*/ 2133600 w 2311400"/>
              <a:gd name="connsiteY39" fmla="*/ 2501900 h 3746500"/>
              <a:gd name="connsiteX40" fmla="*/ 2159000 w 2311400"/>
              <a:gd name="connsiteY40" fmla="*/ 2463800 h 3746500"/>
              <a:gd name="connsiteX41" fmla="*/ 2197100 w 2311400"/>
              <a:gd name="connsiteY41" fmla="*/ 2451100 h 3746500"/>
              <a:gd name="connsiteX42" fmla="*/ 2209800 w 2311400"/>
              <a:gd name="connsiteY42" fmla="*/ 2413000 h 3746500"/>
              <a:gd name="connsiteX43" fmla="*/ 2235200 w 2311400"/>
              <a:gd name="connsiteY43" fmla="*/ 2374900 h 3746500"/>
              <a:gd name="connsiteX44" fmla="*/ 2247900 w 2311400"/>
              <a:gd name="connsiteY44" fmla="*/ 2336800 h 3746500"/>
              <a:gd name="connsiteX45" fmla="*/ 2273300 w 2311400"/>
              <a:gd name="connsiteY45" fmla="*/ 2298700 h 3746500"/>
              <a:gd name="connsiteX46" fmla="*/ 2298700 w 2311400"/>
              <a:gd name="connsiteY46" fmla="*/ 2197100 h 3746500"/>
              <a:gd name="connsiteX47" fmla="*/ 2311400 w 2311400"/>
              <a:gd name="connsiteY47" fmla="*/ 2146300 h 3746500"/>
              <a:gd name="connsiteX48" fmla="*/ 2298700 w 2311400"/>
              <a:gd name="connsiteY48" fmla="*/ 1638300 h 3746500"/>
              <a:gd name="connsiteX49" fmla="*/ 2286000 w 2311400"/>
              <a:gd name="connsiteY49" fmla="*/ 1562100 h 3746500"/>
              <a:gd name="connsiteX50" fmla="*/ 2260600 w 2311400"/>
              <a:gd name="connsiteY50" fmla="*/ 1422400 h 3746500"/>
              <a:gd name="connsiteX51" fmla="*/ 2235200 w 2311400"/>
              <a:gd name="connsiteY51" fmla="*/ 1346200 h 3746500"/>
              <a:gd name="connsiteX52" fmla="*/ 2222500 w 2311400"/>
              <a:gd name="connsiteY52" fmla="*/ 1308100 h 3746500"/>
              <a:gd name="connsiteX53" fmla="*/ 2184400 w 2311400"/>
              <a:gd name="connsiteY53" fmla="*/ 1206500 h 3746500"/>
              <a:gd name="connsiteX54" fmla="*/ 2159000 w 2311400"/>
              <a:gd name="connsiteY54" fmla="*/ 1168400 h 3746500"/>
              <a:gd name="connsiteX55" fmla="*/ 2120900 w 2311400"/>
              <a:gd name="connsiteY55" fmla="*/ 1143000 h 3746500"/>
              <a:gd name="connsiteX56" fmla="*/ 2095500 w 2311400"/>
              <a:gd name="connsiteY56" fmla="*/ 965200 h 3746500"/>
              <a:gd name="connsiteX57" fmla="*/ 2082800 w 2311400"/>
              <a:gd name="connsiteY57" fmla="*/ 927100 h 3746500"/>
              <a:gd name="connsiteX58" fmla="*/ 2057400 w 2311400"/>
              <a:gd name="connsiteY58" fmla="*/ 889000 h 3746500"/>
              <a:gd name="connsiteX59" fmla="*/ 2006600 w 2311400"/>
              <a:gd name="connsiteY59" fmla="*/ 800100 h 3746500"/>
              <a:gd name="connsiteX60" fmla="*/ 1930400 w 2311400"/>
              <a:gd name="connsiteY60" fmla="*/ 787400 h 3746500"/>
              <a:gd name="connsiteX61" fmla="*/ 1866900 w 2311400"/>
              <a:gd name="connsiteY61" fmla="*/ 723900 h 3746500"/>
              <a:gd name="connsiteX62" fmla="*/ 1828800 w 2311400"/>
              <a:gd name="connsiteY62" fmla="*/ 685800 h 3746500"/>
              <a:gd name="connsiteX63" fmla="*/ 1727200 w 2311400"/>
              <a:gd name="connsiteY63" fmla="*/ 673100 h 3746500"/>
              <a:gd name="connsiteX64" fmla="*/ 1689100 w 2311400"/>
              <a:gd name="connsiteY64" fmla="*/ 647700 h 3746500"/>
              <a:gd name="connsiteX65" fmla="*/ 1638300 w 2311400"/>
              <a:gd name="connsiteY65" fmla="*/ 571500 h 3746500"/>
              <a:gd name="connsiteX66" fmla="*/ 1447800 w 2311400"/>
              <a:gd name="connsiteY66" fmla="*/ 495300 h 3746500"/>
              <a:gd name="connsiteX67" fmla="*/ 1409700 w 2311400"/>
              <a:gd name="connsiteY67" fmla="*/ 457200 h 3746500"/>
              <a:gd name="connsiteX68" fmla="*/ 1384300 w 2311400"/>
              <a:gd name="connsiteY68" fmla="*/ 381000 h 3746500"/>
              <a:gd name="connsiteX69" fmla="*/ 1358900 w 2311400"/>
              <a:gd name="connsiteY69" fmla="*/ 342900 h 3746500"/>
              <a:gd name="connsiteX70" fmla="*/ 1346200 w 2311400"/>
              <a:gd name="connsiteY70" fmla="*/ 0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11400" h="3746500">
                <a:moveTo>
                  <a:pt x="0" y="3746500"/>
                </a:moveTo>
                <a:cubicBezTo>
                  <a:pt x="21167" y="3733800"/>
                  <a:pt x="44758" y="3724464"/>
                  <a:pt x="63500" y="3708400"/>
                </a:cubicBezTo>
                <a:cubicBezTo>
                  <a:pt x="110128" y="3668433"/>
                  <a:pt x="71968" y="3676649"/>
                  <a:pt x="101600" y="3632200"/>
                </a:cubicBezTo>
                <a:cubicBezTo>
                  <a:pt x="111563" y="3617256"/>
                  <a:pt x="127000" y="3606800"/>
                  <a:pt x="139700" y="3594100"/>
                </a:cubicBezTo>
                <a:cubicBezTo>
                  <a:pt x="143933" y="3581400"/>
                  <a:pt x="144974" y="3567139"/>
                  <a:pt x="152400" y="3556000"/>
                </a:cubicBezTo>
                <a:cubicBezTo>
                  <a:pt x="171957" y="3526664"/>
                  <a:pt x="200487" y="3511242"/>
                  <a:pt x="228600" y="3492500"/>
                </a:cubicBezTo>
                <a:cubicBezTo>
                  <a:pt x="232833" y="3479800"/>
                  <a:pt x="235313" y="3466374"/>
                  <a:pt x="241300" y="3454400"/>
                </a:cubicBezTo>
                <a:cubicBezTo>
                  <a:pt x="248126" y="3440748"/>
                  <a:pt x="261341" y="3430592"/>
                  <a:pt x="266700" y="3416300"/>
                </a:cubicBezTo>
                <a:cubicBezTo>
                  <a:pt x="273819" y="3397317"/>
                  <a:pt x="288534" y="3290865"/>
                  <a:pt x="292100" y="3276600"/>
                </a:cubicBezTo>
                <a:lnTo>
                  <a:pt x="330200" y="3162300"/>
                </a:lnTo>
                <a:lnTo>
                  <a:pt x="368300" y="3048000"/>
                </a:lnTo>
                <a:lnTo>
                  <a:pt x="381000" y="3009900"/>
                </a:lnTo>
                <a:lnTo>
                  <a:pt x="393700" y="2971800"/>
                </a:lnTo>
                <a:cubicBezTo>
                  <a:pt x="397933" y="2912533"/>
                  <a:pt x="397586" y="2852760"/>
                  <a:pt x="406400" y="2794000"/>
                </a:cubicBezTo>
                <a:lnTo>
                  <a:pt x="444500" y="2679700"/>
                </a:lnTo>
                <a:cubicBezTo>
                  <a:pt x="448733" y="2667000"/>
                  <a:pt x="449774" y="2652739"/>
                  <a:pt x="457200" y="2641600"/>
                </a:cubicBezTo>
                <a:cubicBezTo>
                  <a:pt x="465667" y="2628900"/>
                  <a:pt x="476401" y="2617448"/>
                  <a:pt x="482600" y="2603500"/>
                </a:cubicBezTo>
                <a:cubicBezTo>
                  <a:pt x="493474" y="2579034"/>
                  <a:pt x="499533" y="2552700"/>
                  <a:pt x="508000" y="2527300"/>
                </a:cubicBezTo>
                <a:lnTo>
                  <a:pt x="520700" y="2489200"/>
                </a:lnTo>
                <a:cubicBezTo>
                  <a:pt x="529759" y="2462023"/>
                  <a:pt x="535629" y="2433275"/>
                  <a:pt x="558800" y="2413000"/>
                </a:cubicBezTo>
                <a:cubicBezTo>
                  <a:pt x="581774" y="2392898"/>
                  <a:pt x="609600" y="2379133"/>
                  <a:pt x="635000" y="2362200"/>
                </a:cubicBezTo>
                <a:cubicBezTo>
                  <a:pt x="647700" y="2353733"/>
                  <a:pt x="658620" y="2341627"/>
                  <a:pt x="673100" y="2336800"/>
                </a:cubicBezTo>
                <a:cubicBezTo>
                  <a:pt x="795634" y="2295955"/>
                  <a:pt x="697828" y="2324737"/>
                  <a:pt x="977900" y="2311400"/>
                </a:cubicBezTo>
                <a:cubicBezTo>
                  <a:pt x="994833" y="2319867"/>
                  <a:pt x="1014156" y="2324680"/>
                  <a:pt x="1028700" y="2336800"/>
                </a:cubicBezTo>
                <a:cubicBezTo>
                  <a:pt x="1040426" y="2346571"/>
                  <a:pt x="1040848" y="2367327"/>
                  <a:pt x="1054100" y="2374900"/>
                </a:cubicBezTo>
                <a:cubicBezTo>
                  <a:pt x="1072842" y="2385610"/>
                  <a:pt x="1096775" y="2381920"/>
                  <a:pt x="1117600" y="2387600"/>
                </a:cubicBezTo>
                <a:cubicBezTo>
                  <a:pt x="1194329" y="2408526"/>
                  <a:pt x="1179476" y="2403451"/>
                  <a:pt x="1231900" y="2438400"/>
                </a:cubicBezTo>
                <a:cubicBezTo>
                  <a:pt x="1240367" y="2451100"/>
                  <a:pt x="1245381" y="2466965"/>
                  <a:pt x="1257300" y="2476500"/>
                </a:cubicBezTo>
                <a:cubicBezTo>
                  <a:pt x="1267753" y="2484863"/>
                  <a:pt x="1283095" y="2483927"/>
                  <a:pt x="1295400" y="2489200"/>
                </a:cubicBezTo>
                <a:cubicBezTo>
                  <a:pt x="1312801" y="2496658"/>
                  <a:pt x="1329966" y="2504860"/>
                  <a:pt x="1346200" y="2514600"/>
                </a:cubicBezTo>
                <a:cubicBezTo>
                  <a:pt x="1372377" y="2530306"/>
                  <a:pt x="1422400" y="2565400"/>
                  <a:pt x="1422400" y="2565400"/>
                </a:cubicBezTo>
                <a:cubicBezTo>
                  <a:pt x="1469332" y="2635798"/>
                  <a:pt x="1420948" y="2580116"/>
                  <a:pt x="1485900" y="2616200"/>
                </a:cubicBezTo>
                <a:cubicBezTo>
                  <a:pt x="1512585" y="2631025"/>
                  <a:pt x="1533140" y="2657347"/>
                  <a:pt x="1562100" y="2667000"/>
                </a:cubicBezTo>
                <a:cubicBezTo>
                  <a:pt x="1728763" y="2722554"/>
                  <a:pt x="1636357" y="2702020"/>
                  <a:pt x="1841500" y="2717800"/>
                </a:cubicBezTo>
                <a:cubicBezTo>
                  <a:pt x="1875367" y="2713567"/>
                  <a:pt x="1909520" y="2711205"/>
                  <a:pt x="1943100" y="2705100"/>
                </a:cubicBezTo>
                <a:cubicBezTo>
                  <a:pt x="1993263" y="2695979"/>
                  <a:pt x="1972818" y="2690241"/>
                  <a:pt x="2019300" y="2667000"/>
                </a:cubicBezTo>
                <a:cubicBezTo>
                  <a:pt x="2031274" y="2661013"/>
                  <a:pt x="2045698" y="2660801"/>
                  <a:pt x="2057400" y="2654300"/>
                </a:cubicBezTo>
                <a:cubicBezTo>
                  <a:pt x="2084085" y="2639475"/>
                  <a:pt x="2108200" y="2620433"/>
                  <a:pt x="2133600" y="2603500"/>
                </a:cubicBezTo>
                <a:cubicBezTo>
                  <a:pt x="2108200" y="2578100"/>
                  <a:pt x="2057400" y="2563221"/>
                  <a:pt x="2057400" y="2527300"/>
                </a:cubicBezTo>
                <a:cubicBezTo>
                  <a:pt x="2057400" y="2500526"/>
                  <a:pt x="2133600" y="2501900"/>
                  <a:pt x="2133600" y="2501900"/>
                </a:cubicBezTo>
                <a:cubicBezTo>
                  <a:pt x="2142067" y="2489200"/>
                  <a:pt x="2147081" y="2473335"/>
                  <a:pt x="2159000" y="2463800"/>
                </a:cubicBezTo>
                <a:cubicBezTo>
                  <a:pt x="2169453" y="2455437"/>
                  <a:pt x="2187634" y="2460566"/>
                  <a:pt x="2197100" y="2451100"/>
                </a:cubicBezTo>
                <a:cubicBezTo>
                  <a:pt x="2206566" y="2441634"/>
                  <a:pt x="2203813" y="2424974"/>
                  <a:pt x="2209800" y="2413000"/>
                </a:cubicBezTo>
                <a:cubicBezTo>
                  <a:pt x="2216626" y="2399348"/>
                  <a:pt x="2228374" y="2388552"/>
                  <a:pt x="2235200" y="2374900"/>
                </a:cubicBezTo>
                <a:cubicBezTo>
                  <a:pt x="2241187" y="2362926"/>
                  <a:pt x="2241913" y="2348774"/>
                  <a:pt x="2247900" y="2336800"/>
                </a:cubicBezTo>
                <a:cubicBezTo>
                  <a:pt x="2254726" y="2323148"/>
                  <a:pt x="2266474" y="2312352"/>
                  <a:pt x="2273300" y="2298700"/>
                </a:cubicBezTo>
                <a:cubicBezTo>
                  <a:pt x="2286917" y="2271467"/>
                  <a:pt x="2292903" y="2223185"/>
                  <a:pt x="2298700" y="2197100"/>
                </a:cubicBezTo>
                <a:cubicBezTo>
                  <a:pt x="2302486" y="2180061"/>
                  <a:pt x="2307167" y="2163233"/>
                  <a:pt x="2311400" y="2146300"/>
                </a:cubicBezTo>
                <a:cubicBezTo>
                  <a:pt x="2307167" y="1976967"/>
                  <a:pt x="2306058" y="1807526"/>
                  <a:pt x="2298700" y="1638300"/>
                </a:cubicBezTo>
                <a:cubicBezTo>
                  <a:pt x="2297581" y="1612574"/>
                  <a:pt x="2289916" y="1587551"/>
                  <a:pt x="2286000" y="1562100"/>
                </a:cubicBezTo>
                <a:cubicBezTo>
                  <a:pt x="2275643" y="1494780"/>
                  <a:pt x="2277755" y="1479582"/>
                  <a:pt x="2260600" y="1422400"/>
                </a:cubicBezTo>
                <a:cubicBezTo>
                  <a:pt x="2252907" y="1396755"/>
                  <a:pt x="2243667" y="1371600"/>
                  <a:pt x="2235200" y="1346200"/>
                </a:cubicBezTo>
                <a:cubicBezTo>
                  <a:pt x="2230967" y="1333500"/>
                  <a:pt x="2225747" y="1321087"/>
                  <a:pt x="2222500" y="1308100"/>
                </a:cubicBezTo>
                <a:cubicBezTo>
                  <a:pt x="2208610" y="1252540"/>
                  <a:pt x="2213916" y="1258154"/>
                  <a:pt x="2184400" y="1206500"/>
                </a:cubicBezTo>
                <a:cubicBezTo>
                  <a:pt x="2176827" y="1193248"/>
                  <a:pt x="2169793" y="1179193"/>
                  <a:pt x="2159000" y="1168400"/>
                </a:cubicBezTo>
                <a:cubicBezTo>
                  <a:pt x="2148207" y="1157607"/>
                  <a:pt x="2133600" y="1151467"/>
                  <a:pt x="2120900" y="1143000"/>
                </a:cubicBezTo>
                <a:cubicBezTo>
                  <a:pt x="2112997" y="1071876"/>
                  <a:pt x="2111674" y="1029898"/>
                  <a:pt x="2095500" y="965200"/>
                </a:cubicBezTo>
                <a:cubicBezTo>
                  <a:pt x="2092253" y="952213"/>
                  <a:pt x="2088787" y="939074"/>
                  <a:pt x="2082800" y="927100"/>
                </a:cubicBezTo>
                <a:cubicBezTo>
                  <a:pt x="2075974" y="913448"/>
                  <a:pt x="2064226" y="902652"/>
                  <a:pt x="2057400" y="889000"/>
                </a:cubicBezTo>
                <a:cubicBezTo>
                  <a:pt x="2040291" y="854781"/>
                  <a:pt x="2049121" y="823723"/>
                  <a:pt x="2006600" y="800100"/>
                </a:cubicBezTo>
                <a:cubicBezTo>
                  <a:pt x="1984090" y="787595"/>
                  <a:pt x="1955800" y="791633"/>
                  <a:pt x="1930400" y="787400"/>
                </a:cubicBezTo>
                <a:cubicBezTo>
                  <a:pt x="1883833" y="717550"/>
                  <a:pt x="1930400" y="776817"/>
                  <a:pt x="1866900" y="723900"/>
                </a:cubicBezTo>
                <a:cubicBezTo>
                  <a:pt x="1853102" y="712402"/>
                  <a:pt x="1845679" y="691938"/>
                  <a:pt x="1828800" y="685800"/>
                </a:cubicBezTo>
                <a:cubicBezTo>
                  <a:pt x="1796725" y="674136"/>
                  <a:pt x="1761067" y="677333"/>
                  <a:pt x="1727200" y="673100"/>
                </a:cubicBezTo>
                <a:cubicBezTo>
                  <a:pt x="1714500" y="664633"/>
                  <a:pt x="1699151" y="659187"/>
                  <a:pt x="1689100" y="647700"/>
                </a:cubicBezTo>
                <a:cubicBezTo>
                  <a:pt x="1668998" y="624726"/>
                  <a:pt x="1666479" y="583241"/>
                  <a:pt x="1638300" y="571500"/>
                </a:cubicBezTo>
                <a:cubicBezTo>
                  <a:pt x="1473543" y="502851"/>
                  <a:pt x="1538109" y="525403"/>
                  <a:pt x="1447800" y="495300"/>
                </a:cubicBezTo>
                <a:cubicBezTo>
                  <a:pt x="1435100" y="482600"/>
                  <a:pt x="1418422" y="472900"/>
                  <a:pt x="1409700" y="457200"/>
                </a:cubicBezTo>
                <a:cubicBezTo>
                  <a:pt x="1396697" y="433795"/>
                  <a:pt x="1399152" y="403277"/>
                  <a:pt x="1384300" y="381000"/>
                </a:cubicBezTo>
                <a:lnTo>
                  <a:pt x="1358900" y="342900"/>
                </a:lnTo>
                <a:cubicBezTo>
                  <a:pt x="1345862" y="16940"/>
                  <a:pt x="1346200" y="131318"/>
                  <a:pt x="1346200" y="0"/>
                </a:cubicBezTo>
              </a:path>
            </a:pathLst>
          </a:custGeom>
          <a:noFill/>
          <a:ln w="76200">
            <a:solidFill>
              <a:srgbClr val="DD462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ECAC28C-ADE6-4333-9D39-E7E2DB4E96D9}"/>
              </a:ext>
            </a:extLst>
          </p:cNvPr>
          <p:cNvSpPr/>
          <p:nvPr/>
        </p:nvSpPr>
        <p:spPr>
          <a:xfrm>
            <a:off x="9174489" y="1953057"/>
            <a:ext cx="223511" cy="202138"/>
          </a:xfrm>
          <a:custGeom>
            <a:avLst/>
            <a:gdLst>
              <a:gd name="connsiteX0" fmla="*/ 172711 w 223511"/>
              <a:gd name="connsiteY0" fmla="*/ 7201 h 202138"/>
              <a:gd name="connsiteX1" fmla="*/ 20311 w 223511"/>
              <a:gd name="connsiteY1" fmla="*/ 19901 h 202138"/>
              <a:gd name="connsiteX2" fmla="*/ 71111 w 223511"/>
              <a:gd name="connsiteY2" fmla="*/ 121501 h 202138"/>
              <a:gd name="connsiteX3" fmla="*/ 83811 w 223511"/>
              <a:gd name="connsiteY3" fmla="*/ 159601 h 202138"/>
              <a:gd name="connsiteX4" fmla="*/ 210811 w 223511"/>
              <a:gd name="connsiteY4" fmla="*/ 185001 h 202138"/>
              <a:gd name="connsiteX5" fmla="*/ 223511 w 223511"/>
              <a:gd name="connsiteY5" fmla="*/ 146901 h 202138"/>
              <a:gd name="connsiteX6" fmla="*/ 172711 w 223511"/>
              <a:gd name="connsiteY6" fmla="*/ 70701 h 202138"/>
              <a:gd name="connsiteX7" fmla="*/ 172711 w 223511"/>
              <a:gd name="connsiteY7" fmla="*/ 7201 h 20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11" h="202138">
                <a:moveTo>
                  <a:pt x="172711" y="7201"/>
                </a:moveTo>
                <a:cubicBezTo>
                  <a:pt x="147311" y="-1266"/>
                  <a:pt x="63318" y="-7467"/>
                  <a:pt x="20311" y="19901"/>
                </a:cubicBezTo>
                <a:cubicBezTo>
                  <a:pt x="-41941" y="59516"/>
                  <a:pt x="57501" y="112427"/>
                  <a:pt x="71111" y="121501"/>
                </a:cubicBezTo>
                <a:cubicBezTo>
                  <a:pt x="75344" y="134201"/>
                  <a:pt x="77824" y="147627"/>
                  <a:pt x="83811" y="159601"/>
                </a:cubicBezTo>
                <a:cubicBezTo>
                  <a:pt x="117712" y="227403"/>
                  <a:pt x="117390" y="196679"/>
                  <a:pt x="210811" y="185001"/>
                </a:cubicBezTo>
                <a:cubicBezTo>
                  <a:pt x="215044" y="172301"/>
                  <a:pt x="223511" y="160288"/>
                  <a:pt x="223511" y="146901"/>
                </a:cubicBezTo>
                <a:cubicBezTo>
                  <a:pt x="223511" y="86391"/>
                  <a:pt x="210991" y="101325"/>
                  <a:pt x="172711" y="70701"/>
                </a:cubicBezTo>
                <a:cubicBezTo>
                  <a:pt x="163361" y="63221"/>
                  <a:pt x="198111" y="15668"/>
                  <a:pt x="172711" y="7201"/>
                </a:cubicBezTo>
                <a:close/>
              </a:path>
            </a:pathLst>
          </a:custGeom>
          <a:solidFill>
            <a:srgbClr val="DD4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D848946-99EB-438E-8D40-E04248B0A41A}"/>
              </a:ext>
            </a:extLst>
          </p:cNvPr>
          <p:cNvSpPr/>
          <p:nvPr/>
        </p:nvSpPr>
        <p:spPr>
          <a:xfrm>
            <a:off x="9408971" y="2201558"/>
            <a:ext cx="674829" cy="2044700"/>
          </a:xfrm>
          <a:custGeom>
            <a:avLst/>
            <a:gdLst>
              <a:gd name="connsiteX0" fmla="*/ 14429 w 674829"/>
              <a:gd name="connsiteY0" fmla="*/ 0 h 2044700"/>
              <a:gd name="connsiteX1" fmla="*/ 1729 w 674829"/>
              <a:gd name="connsiteY1" fmla="*/ 63500 h 2044700"/>
              <a:gd name="connsiteX2" fmla="*/ 39829 w 674829"/>
              <a:gd name="connsiteY2" fmla="*/ 76200 h 2044700"/>
              <a:gd name="connsiteX3" fmla="*/ 65229 w 674829"/>
              <a:gd name="connsiteY3" fmla="*/ 152400 h 2044700"/>
              <a:gd name="connsiteX4" fmla="*/ 77929 w 674829"/>
              <a:gd name="connsiteY4" fmla="*/ 190500 h 2044700"/>
              <a:gd name="connsiteX5" fmla="*/ 65229 w 674829"/>
              <a:gd name="connsiteY5" fmla="*/ 406400 h 2044700"/>
              <a:gd name="connsiteX6" fmla="*/ 27129 w 674829"/>
              <a:gd name="connsiteY6" fmla="*/ 431800 h 2044700"/>
              <a:gd name="connsiteX7" fmla="*/ 1729 w 674829"/>
              <a:gd name="connsiteY7" fmla="*/ 469900 h 2044700"/>
              <a:gd name="connsiteX8" fmla="*/ 39829 w 674829"/>
              <a:gd name="connsiteY8" fmla="*/ 698500 h 2044700"/>
              <a:gd name="connsiteX9" fmla="*/ 52529 w 674829"/>
              <a:gd name="connsiteY9" fmla="*/ 736600 h 2044700"/>
              <a:gd name="connsiteX10" fmla="*/ 103329 w 674829"/>
              <a:gd name="connsiteY10" fmla="*/ 812800 h 2044700"/>
              <a:gd name="connsiteX11" fmla="*/ 141429 w 674829"/>
              <a:gd name="connsiteY11" fmla="*/ 825500 h 2044700"/>
              <a:gd name="connsiteX12" fmla="*/ 166829 w 674829"/>
              <a:gd name="connsiteY12" fmla="*/ 863600 h 2044700"/>
              <a:gd name="connsiteX13" fmla="*/ 243029 w 674829"/>
              <a:gd name="connsiteY13" fmla="*/ 901700 h 2044700"/>
              <a:gd name="connsiteX14" fmla="*/ 370029 w 674829"/>
              <a:gd name="connsiteY14" fmla="*/ 965200 h 2044700"/>
              <a:gd name="connsiteX15" fmla="*/ 408129 w 674829"/>
              <a:gd name="connsiteY15" fmla="*/ 1003300 h 2044700"/>
              <a:gd name="connsiteX16" fmla="*/ 446229 w 674829"/>
              <a:gd name="connsiteY16" fmla="*/ 1028700 h 2044700"/>
              <a:gd name="connsiteX17" fmla="*/ 471629 w 674829"/>
              <a:gd name="connsiteY17" fmla="*/ 1104900 h 2044700"/>
              <a:gd name="connsiteX18" fmla="*/ 497029 w 674829"/>
              <a:gd name="connsiteY18" fmla="*/ 1346200 h 2044700"/>
              <a:gd name="connsiteX19" fmla="*/ 509729 w 674829"/>
              <a:gd name="connsiteY19" fmla="*/ 1625600 h 2044700"/>
              <a:gd name="connsiteX20" fmla="*/ 535129 w 674829"/>
              <a:gd name="connsiteY20" fmla="*/ 1701800 h 2044700"/>
              <a:gd name="connsiteX21" fmla="*/ 573229 w 674829"/>
              <a:gd name="connsiteY21" fmla="*/ 1727200 h 2044700"/>
              <a:gd name="connsiteX22" fmla="*/ 598629 w 674829"/>
              <a:gd name="connsiteY22" fmla="*/ 1803400 h 2044700"/>
              <a:gd name="connsiteX23" fmla="*/ 611329 w 674829"/>
              <a:gd name="connsiteY23" fmla="*/ 1841500 h 2044700"/>
              <a:gd name="connsiteX24" fmla="*/ 649429 w 674829"/>
              <a:gd name="connsiteY24" fmla="*/ 1943100 h 2044700"/>
              <a:gd name="connsiteX25" fmla="*/ 674829 w 674829"/>
              <a:gd name="connsiteY25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74829" h="2044700">
                <a:moveTo>
                  <a:pt x="14429" y="0"/>
                </a:moveTo>
                <a:cubicBezTo>
                  <a:pt x="10196" y="21167"/>
                  <a:pt x="-5097" y="43022"/>
                  <a:pt x="1729" y="63500"/>
                </a:cubicBezTo>
                <a:cubicBezTo>
                  <a:pt x="5962" y="76200"/>
                  <a:pt x="32048" y="65307"/>
                  <a:pt x="39829" y="76200"/>
                </a:cubicBezTo>
                <a:cubicBezTo>
                  <a:pt x="55391" y="97987"/>
                  <a:pt x="56762" y="127000"/>
                  <a:pt x="65229" y="152400"/>
                </a:cubicBezTo>
                <a:lnTo>
                  <a:pt x="77929" y="190500"/>
                </a:lnTo>
                <a:cubicBezTo>
                  <a:pt x="73696" y="262467"/>
                  <a:pt x="80081" y="335855"/>
                  <a:pt x="65229" y="406400"/>
                </a:cubicBezTo>
                <a:cubicBezTo>
                  <a:pt x="62085" y="421336"/>
                  <a:pt x="37922" y="421007"/>
                  <a:pt x="27129" y="431800"/>
                </a:cubicBezTo>
                <a:cubicBezTo>
                  <a:pt x="16336" y="442593"/>
                  <a:pt x="10196" y="457200"/>
                  <a:pt x="1729" y="469900"/>
                </a:cubicBezTo>
                <a:cubicBezTo>
                  <a:pt x="16652" y="648981"/>
                  <a:pt x="-1691" y="573940"/>
                  <a:pt x="39829" y="698500"/>
                </a:cubicBezTo>
                <a:cubicBezTo>
                  <a:pt x="44062" y="711200"/>
                  <a:pt x="45103" y="725461"/>
                  <a:pt x="52529" y="736600"/>
                </a:cubicBezTo>
                <a:cubicBezTo>
                  <a:pt x="69462" y="762000"/>
                  <a:pt x="74369" y="803147"/>
                  <a:pt x="103329" y="812800"/>
                </a:cubicBezTo>
                <a:lnTo>
                  <a:pt x="141429" y="825500"/>
                </a:lnTo>
                <a:cubicBezTo>
                  <a:pt x="149896" y="838200"/>
                  <a:pt x="156036" y="852807"/>
                  <a:pt x="166829" y="863600"/>
                </a:cubicBezTo>
                <a:cubicBezTo>
                  <a:pt x="191448" y="888219"/>
                  <a:pt x="212041" y="891371"/>
                  <a:pt x="243029" y="901700"/>
                </a:cubicBezTo>
                <a:cubicBezTo>
                  <a:pt x="297751" y="983783"/>
                  <a:pt x="230846" y="901935"/>
                  <a:pt x="370029" y="965200"/>
                </a:cubicBezTo>
                <a:cubicBezTo>
                  <a:pt x="386380" y="972632"/>
                  <a:pt x="394331" y="991802"/>
                  <a:pt x="408129" y="1003300"/>
                </a:cubicBezTo>
                <a:cubicBezTo>
                  <a:pt x="419855" y="1013071"/>
                  <a:pt x="433529" y="1020233"/>
                  <a:pt x="446229" y="1028700"/>
                </a:cubicBezTo>
                <a:cubicBezTo>
                  <a:pt x="454696" y="1054100"/>
                  <a:pt x="469959" y="1078178"/>
                  <a:pt x="471629" y="1104900"/>
                </a:cubicBezTo>
                <a:cubicBezTo>
                  <a:pt x="485164" y="1321461"/>
                  <a:pt x="462868" y="1243717"/>
                  <a:pt x="497029" y="1346200"/>
                </a:cubicBezTo>
                <a:cubicBezTo>
                  <a:pt x="501262" y="1439333"/>
                  <a:pt x="499797" y="1532901"/>
                  <a:pt x="509729" y="1625600"/>
                </a:cubicBezTo>
                <a:cubicBezTo>
                  <a:pt x="512581" y="1652222"/>
                  <a:pt x="512852" y="1686948"/>
                  <a:pt x="535129" y="1701800"/>
                </a:cubicBezTo>
                <a:lnTo>
                  <a:pt x="573229" y="1727200"/>
                </a:lnTo>
                <a:lnTo>
                  <a:pt x="598629" y="1803400"/>
                </a:lnTo>
                <a:cubicBezTo>
                  <a:pt x="602862" y="1816100"/>
                  <a:pt x="608704" y="1828373"/>
                  <a:pt x="611329" y="1841500"/>
                </a:cubicBezTo>
                <a:cubicBezTo>
                  <a:pt x="627022" y="1919967"/>
                  <a:pt x="612055" y="1887039"/>
                  <a:pt x="649429" y="1943100"/>
                </a:cubicBezTo>
                <a:cubicBezTo>
                  <a:pt x="663685" y="2028637"/>
                  <a:pt x="650613" y="1996268"/>
                  <a:pt x="674829" y="2044700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252121A-55BA-41F4-B711-CFF592AEB1F0}"/>
              </a:ext>
            </a:extLst>
          </p:cNvPr>
          <p:cNvSpPr/>
          <p:nvPr/>
        </p:nvSpPr>
        <p:spPr>
          <a:xfrm>
            <a:off x="9271000" y="1998358"/>
            <a:ext cx="127267" cy="139700"/>
          </a:xfrm>
          <a:custGeom>
            <a:avLst/>
            <a:gdLst>
              <a:gd name="connsiteX0" fmla="*/ 0 w 127267"/>
              <a:gd name="connsiteY0" fmla="*/ 127000 h 139700"/>
              <a:gd name="connsiteX1" fmla="*/ 12700 w 127267"/>
              <a:gd name="connsiteY1" fmla="*/ 38100 h 139700"/>
              <a:gd name="connsiteX2" fmla="*/ 88900 w 127267"/>
              <a:gd name="connsiteY2" fmla="*/ 0 h 139700"/>
              <a:gd name="connsiteX3" fmla="*/ 101600 w 127267"/>
              <a:gd name="connsiteY3" fmla="*/ 63500 h 139700"/>
              <a:gd name="connsiteX4" fmla="*/ 127000 w 127267"/>
              <a:gd name="connsiteY4" fmla="*/ 101600 h 139700"/>
              <a:gd name="connsiteX5" fmla="*/ 50800 w 127267"/>
              <a:gd name="connsiteY5" fmla="*/ 139700 h 139700"/>
              <a:gd name="connsiteX6" fmla="*/ 0 w 127267"/>
              <a:gd name="connsiteY6" fmla="*/ 1270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67" h="139700">
                <a:moveTo>
                  <a:pt x="0" y="127000"/>
                </a:moveTo>
                <a:cubicBezTo>
                  <a:pt x="4233" y="97367"/>
                  <a:pt x="543" y="65454"/>
                  <a:pt x="12700" y="38100"/>
                </a:cubicBezTo>
                <a:cubicBezTo>
                  <a:pt x="21263" y="18833"/>
                  <a:pt x="71994" y="5635"/>
                  <a:pt x="88900" y="0"/>
                </a:cubicBezTo>
                <a:cubicBezTo>
                  <a:pt x="93133" y="21167"/>
                  <a:pt x="94021" y="43289"/>
                  <a:pt x="101600" y="63500"/>
                </a:cubicBezTo>
                <a:cubicBezTo>
                  <a:pt x="106959" y="77792"/>
                  <a:pt x="129993" y="86633"/>
                  <a:pt x="127000" y="101600"/>
                </a:cubicBezTo>
                <a:cubicBezTo>
                  <a:pt x="123483" y="119185"/>
                  <a:pt x="63280" y="135540"/>
                  <a:pt x="50800" y="139700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4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369F8-4527-4821-9ED8-CFE6E6C9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Psychosoziale Faktoren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B8E595-A09F-4061-BE9C-06676BEF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B</a:t>
            </a:r>
            <a:r>
              <a:rPr lang="de-DE" dirty="0" smtClean="0"/>
              <a:t>elastende </a:t>
            </a:r>
            <a:r>
              <a:rPr lang="de-DE" dirty="0"/>
              <a:t>Lebensereignisse (z.B. Traumata, Ausgrenzung, emotionale Vernachlässigung, körperliche und sexuelle Misshandlung, Unfälle, Krankheiten usw.)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Ängstlichkeit und Depressivität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Stress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z. B. permanente Alltagsbelastungen, emotionale Konflikte und psychosoziale Probleme innerhalb des sozialen Umfeldes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H</a:t>
            </a:r>
            <a:r>
              <a:rPr lang="de-DE" dirty="0" smtClean="0"/>
              <a:t>oher </a:t>
            </a:r>
            <a:r>
              <a:rPr lang="de-DE" dirty="0"/>
              <a:t>Leistungsanspruch (Perfektionsanspruch) an sich selbst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Durchhaltewille und die Entspannungsunfähigkeit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Schon- und Vermeidungsverhalten </a:t>
            </a:r>
          </a:p>
          <a:p>
            <a:r>
              <a:rPr lang="de-DE" b="1" dirty="0"/>
              <a:t>In 80% der Fälle sind diese Faktoren für die Schmerzentstehung und -chronifizierung relevant, aber es vergehen ca. 9 Jahre bis sie abgeklärt und behandelt werden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1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11A77FB-912B-4DE2-B60E-A9F319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26420" cy="1450757"/>
          </a:xfrm>
        </p:spPr>
        <p:txBody>
          <a:bodyPr>
            <a:normAutofit/>
          </a:bodyPr>
          <a:lstStyle/>
          <a:p>
            <a:r>
              <a:rPr lang="de-DE" dirty="0"/>
              <a:t>Zentrale Schmerz- und Stressverarbeitung </a:t>
            </a:r>
            <a:br>
              <a:rPr lang="de-DE" dirty="0"/>
            </a:br>
            <a:r>
              <a:rPr lang="de-DE" sz="1400" i="1" dirty="0"/>
              <a:t>Egle, U. T. &amp; Zentgraf, B. (2014). Psychosomatische Schmerztherapie – Grundlagen, Diagnostik, Therapie und Begutachtung. Stuttgart: Kohlhammer</a:t>
            </a:r>
            <a:endParaRPr lang="de-DE" sz="14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791F5D-A7D1-4562-9B4C-61B95194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Schmerz stellt für das Gehirn eine besondere Variante von Stress dar und wird daher mit Möglichkeiten des Stressverarbeitungssystems beantwortet.  </a:t>
            </a:r>
            <a:r>
              <a:rPr lang="de-DE" i="1" dirty="0"/>
              <a:t>Der chronische Schmerz ist Ausdruck einer Stressverarbeitungsstörung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Anhaltender Schmerz oder Stress führen zu einer Senkung der Schmerzschwelle auf der Rückenmarksebene und erhöhen die Schmerzempfindlichkeit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Die kognitiv-emotionale Bewertung von Schmerz- und Stresssituationen ist von vorausgegangenen Schmerzerfahrungen und damit verbundenen Gefühlen abhängig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Das Auslieferungs- und Ausgrenzungsgefühl wie auch Angst, Wut oder Trauer können Schmerzen sowohl auslösen,  verstärken als auch generieren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Unsicheres Bindungsverhalten erhöht  signifikant die Schmerz- und Stressanfälligkeit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9B3A3A7-9E8B-48F1-94F3-FDCEE1BCF5A7}"/>
              </a:ext>
            </a:extLst>
          </p:cNvPr>
          <p:cNvSpPr txBox="1"/>
          <p:nvPr/>
        </p:nvSpPr>
        <p:spPr>
          <a:xfrm>
            <a:off x="1431290" y="5669039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http://mediathek.hhu.de/watch/13c5361f-4b52-44d6-90fd-4bcbcac5abbe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37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F269F63-DFDA-4575-9164-324AD2F4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Psychosoziale Grundbedürfnisse 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FB429B13-4EF7-4540-B09F-9BB7F7AB6D09}"/>
              </a:ext>
            </a:extLst>
          </p:cNvPr>
          <p:cNvGrpSpPr>
            <a:grpSpLocks/>
          </p:cNvGrpSpPr>
          <p:nvPr/>
        </p:nvGrpSpPr>
        <p:grpSpPr bwMode="auto">
          <a:xfrm>
            <a:off x="911401" y="5028752"/>
            <a:ext cx="2382986" cy="1266928"/>
            <a:chOff x="3595" y="272143"/>
            <a:chExt cx="2275327" cy="65356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00003BD-E415-46AD-A426-BAA3D37BF142}"/>
                </a:ext>
              </a:extLst>
            </p:cNvPr>
            <p:cNvSpPr/>
            <p:nvPr/>
          </p:nvSpPr>
          <p:spPr>
            <a:xfrm>
              <a:off x="3595" y="272143"/>
              <a:ext cx="2275327" cy="65356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075B916-D262-4CA1-9375-EE9F2D89D58C}"/>
                </a:ext>
              </a:extLst>
            </p:cNvPr>
            <p:cNvSpPr txBox="1"/>
            <p:nvPr/>
          </p:nvSpPr>
          <p:spPr>
            <a:xfrm>
              <a:off x="3595" y="272143"/>
              <a:ext cx="2275327" cy="6535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dirty="0"/>
                <a:t>Orientierung und Kontrolle</a:t>
              </a:r>
            </a:p>
          </p:txBody>
        </p:sp>
      </p:grpSp>
      <p:grpSp>
        <p:nvGrpSpPr>
          <p:cNvPr id="10" name="Gruppieren 4">
            <a:extLst>
              <a:ext uri="{FF2B5EF4-FFF2-40B4-BE49-F238E27FC236}">
                <a16:creationId xmlns:a16="http://schemas.microsoft.com/office/drawing/2014/main" id="{E6928262-4A7F-41CF-872C-23BC755AB17D}"/>
              </a:ext>
            </a:extLst>
          </p:cNvPr>
          <p:cNvGrpSpPr>
            <a:grpSpLocks/>
          </p:cNvGrpSpPr>
          <p:nvPr/>
        </p:nvGrpSpPr>
        <p:grpSpPr bwMode="auto">
          <a:xfrm>
            <a:off x="3503789" y="5028752"/>
            <a:ext cx="2381323" cy="1266928"/>
            <a:chOff x="2595556" y="272143"/>
            <a:chExt cx="2275327" cy="65356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DC56BBE-69E7-4EC7-BAAC-71EEDBBC9A93}"/>
                </a:ext>
              </a:extLst>
            </p:cNvPr>
            <p:cNvSpPr/>
            <p:nvPr/>
          </p:nvSpPr>
          <p:spPr>
            <a:xfrm>
              <a:off x="2595556" y="272143"/>
              <a:ext cx="2275327" cy="65356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B5A7C94-818F-4696-B457-B0E500873BAA}"/>
                </a:ext>
              </a:extLst>
            </p:cNvPr>
            <p:cNvSpPr txBox="1"/>
            <p:nvPr/>
          </p:nvSpPr>
          <p:spPr>
            <a:xfrm>
              <a:off x="2595556" y="272143"/>
              <a:ext cx="2275327" cy="6535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dirty="0"/>
                <a:t>Bindungsbedürfnis</a:t>
              </a:r>
            </a:p>
          </p:txBody>
        </p:sp>
      </p:grpSp>
      <p:grpSp>
        <p:nvGrpSpPr>
          <p:cNvPr id="13" name="Gruppieren 5">
            <a:extLst>
              <a:ext uri="{FF2B5EF4-FFF2-40B4-BE49-F238E27FC236}">
                <a16:creationId xmlns:a16="http://schemas.microsoft.com/office/drawing/2014/main" id="{44D5CC9B-E1D0-4C5F-AC01-DAFF47003646}"/>
              </a:ext>
            </a:extLst>
          </p:cNvPr>
          <p:cNvGrpSpPr>
            <a:grpSpLocks/>
          </p:cNvGrpSpPr>
          <p:nvPr/>
        </p:nvGrpSpPr>
        <p:grpSpPr bwMode="auto">
          <a:xfrm>
            <a:off x="6096176" y="5028752"/>
            <a:ext cx="2381324" cy="1266928"/>
            <a:chOff x="5187516" y="272143"/>
            <a:chExt cx="2275327" cy="653562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E29E196-904A-4D79-89A0-29E01885B7F1}"/>
                </a:ext>
              </a:extLst>
            </p:cNvPr>
            <p:cNvSpPr/>
            <p:nvPr/>
          </p:nvSpPr>
          <p:spPr>
            <a:xfrm>
              <a:off x="5187516" y="272143"/>
              <a:ext cx="2275327" cy="65356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F713AB3-3781-4026-9171-7A83B066C70E}"/>
                </a:ext>
              </a:extLst>
            </p:cNvPr>
            <p:cNvSpPr txBox="1"/>
            <p:nvPr/>
          </p:nvSpPr>
          <p:spPr>
            <a:xfrm>
              <a:off x="5187516" y="272143"/>
              <a:ext cx="2275327" cy="6535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dirty="0"/>
                <a:t>Selbstwerterhöhung, Selbstschutz</a:t>
              </a:r>
            </a:p>
          </p:txBody>
        </p:sp>
      </p:grpSp>
      <p:grpSp>
        <p:nvGrpSpPr>
          <p:cNvPr id="16" name="Gruppieren 6">
            <a:extLst>
              <a:ext uri="{FF2B5EF4-FFF2-40B4-BE49-F238E27FC236}">
                <a16:creationId xmlns:a16="http://schemas.microsoft.com/office/drawing/2014/main" id="{87906E9E-8BF4-45DF-86C7-066FDA2F9EAC}"/>
              </a:ext>
            </a:extLst>
          </p:cNvPr>
          <p:cNvGrpSpPr>
            <a:grpSpLocks/>
          </p:cNvGrpSpPr>
          <p:nvPr/>
        </p:nvGrpSpPr>
        <p:grpSpPr bwMode="auto">
          <a:xfrm>
            <a:off x="8686976" y="5028752"/>
            <a:ext cx="2382986" cy="1266928"/>
            <a:chOff x="7779477" y="272143"/>
            <a:chExt cx="2275327" cy="65356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344D09E-5814-4AC2-90DF-AECA76E14E46}"/>
                </a:ext>
              </a:extLst>
            </p:cNvPr>
            <p:cNvSpPr/>
            <p:nvPr/>
          </p:nvSpPr>
          <p:spPr>
            <a:xfrm>
              <a:off x="7779477" y="272143"/>
              <a:ext cx="2275327" cy="65356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812F7F5-5B79-4BBF-94E2-62BA13C88E55}"/>
                </a:ext>
              </a:extLst>
            </p:cNvPr>
            <p:cNvSpPr txBox="1"/>
            <p:nvPr/>
          </p:nvSpPr>
          <p:spPr>
            <a:xfrm>
              <a:off x="7779477" y="272143"/>
              <a:ext cx="2275327" cy="6535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dirty="0"/>
                <a:t>Lustgewinn, Unlustvermeidung</a:t>
              </a:r>
            </a:p>
          </p:txBody>
        </p:sp>
      </p:grpSp>
      <p:grpSp>
        <p:nvGrpSpPr>
          <p:cNvPr id="20" name="Gruppieren 9">
            <a:extLst>
              <a:ext uri="{FF2B5EF4-FFF2-40B4-BE49-F238E27FC236}">
                <a16:creationId xmlns:a16="http://schemas.microsoft.com/office/drawing/2014/main" id="{0FD55E1D-97EF-4C2C-BED2-036E0C57503A}"/>
              </a:ext>
            </a:extLst>
          </p:cNvPr>
          <p:cNvGrpSpPr>
            <a:grpSpLocks/>
          </p:cNvGrpSpPr>
          <p:nvPr/>
        </p:nvGrpSpPr>
        <p:grpSpPr bwMode="auto">
          <a:xfrm>
            <a:off x="911401" y="3390554"/>
            <a:ext cx="2379662" cy="1270001"/>
            <a:chOff x="3781" y="307386"/>
            <a:chExt cx="2273944" cy="655864"/>
          </a:xfrm>
          <a:solidFill>
            <a:schemeClr val="bg2">
              <a:lumMod val="75000"/>
            </a:schemeClr>
          </a:solidFill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32A6331-49D3-475D-B1CE-C1FEAB92E4CA}"/>
                </a:ext>
              </a:extLst>
            </p:cNvPr>
            <p:cNvSpPr/>
            <p:nvPr/>
          </p:nvSpPr>
          <p:spPr>
            <a:xfrm>
              <a:off x="3781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27B82BA-FF49-42A4-8CD0-CACC290255AB}"/>
                </a:ext>
              </a:extLst>
            </p:cNvPr>
            <p:cNvSpPr/>
            <p:nvPr/>
          </p:nvSpPr>
          <p:spPr>
            <a:xfrm>
              <a:off x="3781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>
                <a:defRPr/>
              </a:pPr>
              <a:r>
                <a:rPr lang="de-DE" sz="1500" dirty="0"/>
                <a:t>Vermeidung von Auslieferungserleben</a:t>
              </a:r>
            </a:p>
          </p:txBody>
        </p:sp>
      </p:grpSp>
      <p:grpSp>
        <p:nvGrpSpPr>
          <p:cNvPr id="23" name="Gruppieren 13">
            <a:extLst>
              <a:ext uri="{FF2B5EF4-FFF2-40B4-BE49-F238E27FC236}">
                <a16:creationId xmlns:a16="http://schemas.microsoft.com/office/drawing/2014/main" id="{213BC59F-90DB-407F-8A86-E57DFEE5987A}"/>
              </a:ext>
            </a:extLst>
          </p:cNvPr>
          <p:cNvGrpSpPr>
            <a:grpSpLocks/>
          </p:cNvGrpSpPr>
          <p:nvPr/>
        </p:nvGrpSpPr>
        <p:grpSpPr bwMode="auto">
          <a:xfrm>
            <a:off x="3503789" y="3390554"/>
            <a:ext cx="2379662" cy="1270001"/>
            <a:chOff x="2596078" y="307386"/>
            <a:chExt cx="2273944" cy="655864"/>
          </a:xfrm>
          <a:solidFill>
            <a:schemeClr val="bg2">
              <a:lumMod val="75000"/>
            </a:schemeClr>
          </a:solidFill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3AC7E57-42E3-4A5D-9460-7F2E6DC9B3D9}"/>
                </a:ext>
              </a:extLst>
            </p:cNvPr>
            <p:cNvSpPr/>
            <p:nvPr/>
          </p:nvSpPr>
          <p:spPr>
            <a:xfrm>
              <a:off x="2596078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B2DC925-6EAD-4EAD-8AFA-017B1929572E}"/>
                </a:ext>
              </a:extLst>
            </p:cNvPr>
            <p:cNvSpPr/>
            <p:nvPr/>
          </p:nvSpPr>
          <p:spPr>
            <a:xfrm>
              <a:off x="2596078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>
                <a:defRPr/>
              </a:pPr>
              <a:r>
                <a:rPr lang="de-DE" sz="1600" dirty="0"/>
                <a:t>Vermeidung von Nähe, Angst vor Zurückweisung </a:t>
              </a:r>
            </a:p>
          </p:txBody>
        </p:sp>
      </p:grpSp>
      <p:grpSp>
        <p:nvGrpSpPr>
          <p:cNvPr id="26" name="Gruppieren 14">
            <a:extLst>
              <a:ext uri="{FF2B5EF4-FFF2-40B4-BE49-F238E27FC236}">
                <a16:creationId xmlns:a16="http://schemas.microsoft.com/office/drawing/2014/main" id="{4D59E05C-D1A3-463E-A579-B5713285BD1C}"/>
              </a:ext>
            </a:extLst>
          </p:cNvPr>
          <p:cNvGrpSpPr>
            <a:grpSpLocks/>
          </p:cNvGrpSpPr>
          <p:nvPr/>
        </p:nvGrpSpPr>
        <p:grpSpPr bwMode="auto">
          <a:xfrm>
            <a:off x="6096176" y="3390554"/>
            <a:ext cx="2379662" cy="1270001"/>
            <a:chOff x="5188376" y="307386"/>
            <a:chExt cx="2273944" cy="655864"/>
          </a:xfrm>
          <a:solidFill>
            <a:schemeClr val="bg2">
              <a:lumMod val="75000"/>
            </a:schemeClr>
          </a:solidFill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5DE2391E-B2AA-421C-9A02-1C8714809195}"/>
                </a:ext>
              </a:extLst>
            </p:cNvPr>
            <p:cNvSpPr/>
            <p:nvPr/>
          </p:nvSpPr>
          <p:spPr>
            <a:xfrm>
              <a:off x="5188376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A5EC6BF6-2D15-4099-9A2C-3FF5F8501799}"/>
                </a:ext>
              </a:extLst>
            </p:cNvPr>
            <p:cNvSpPr/>
            <p:nvPr/>
          </p:nvSpPr>
          <p:spPr>
            <a:xfrm>
              <a:off x="5188376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DE" sz="1500" dirty="0"/>
            </a:p>
            <a:p>
              <a:pPr>
                <a:defRPr/>
              </a:pPr>
              <a:r>
                <a:rPr lang="de-DE" sz="1600" dirty="0"/>
                <a:t>Vermeidung von Nichtbeachtung</a:t>
              </a:r>
            </a:p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DE" dirty="0"/>
            </a:p>
          </p:txBody>
        </p:sp>
      </p:grpSp>
      <p:grpSp>
        <p:nvGrpSpPr>
          <p:cNvPr id="29" name="Gruppieren 15">
            <a:extLst>
              <a:ext uri="{FF2B5EF4-FFF2-40B4-BE49-F238E27FC236}">
                <a16:creationId xmlns:a16="http://schemas.microsoft.com/office/drawing/2014/main" id="{02D71B6D-896F-496D-8EAC-C95A168B5B9E}"/>
              </a:ext>
            </a:extLst>
          </p:cNvPr>
          <p:cNvGrpSpPr>
            <a:grpSpLocks/>
          </p:cNvGrpSpPr>
          <p:nvPr/>
        </p:nvGrpSpPr>
        <p:grpSpPr bwMode="auto">
          <a:xfrm>
            <a:off x="8688564" y="3390554"/>
            <a:ext cx="2379662" cy="1270001"/>
            <a:chOff x="7780673" y="307386"/>
            <a:chExt cx="2273944" cy="655864"/>
          </a:xfrm>
          <a:solidFill>
            <a:schemeClr val="bg2">
              <a:lumMod val="75000"/>
            </a:schemeClr>
          </a:solidFill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33EE456A-95A6-4876-80B9-F0A30C234B60}"/>
                </a:ext>
              </a:extLst>
            </p:cNvPr>
            <p:cNvSpPr/>
            <p:nvPr/>
          </p:nvSpPr>
          <p:spPr>
            <a:xfrm>
              <a:off x="7780673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91D6C132-8B38-422E-B171-E98612BE3BF9}"/>
                </a:ext>
              </a:extLst>
            </p:cNvPr>
            <p:cNvSpPr/>
            <p:nvPr/>
          </p:nvSpPr>
          <p:spPr>
            <a:xfrm>
              <a:off x="7780673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>
                <a:defRPr/>
              </a:pPr>
              <a:r>
                <a:rPr lang="de-DE" sz="1600" dirty="0"/>
                <a:t>Vermeidung von Enttäuschung, Freude und Ärger</a:t>
              </a:r>
            </a:p>
          </p:txBody>
        </p:sp>
      </p:grpSp>
      <p:sp>
        <p:nvSpPr>
          <p:cNvPr id="32" name="Pfeil: nach oben 31">
            <a:extLst>
              <a:ext uri="{FF2B5EF4-FFF2-40B4-BE49-F238E27FC236}">
                <a16:creationId xmlns:a16="http://schemas.microsoft.com/office/drawing/2014/main" id="{A68F4164-6117-4B5D-8667-B4931AA82B68}"/>
              </a:ext>
            </a:extLst>
          </p:cNvPr>
          <p:cNvSpPr/>
          <p:nvPr/>
        </p:nvSpPr>
        <p:spPr>
          <a:xfrm>
            <a:off x="4116081" y="4501630"/>
            <a:ext cx="760657" cy="51794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Pfeil: nach oben 32">
            <a:extLst>
              <a:ext uri="{FF2B5EF4-FFF2-40B4-BE49-F238E27FC236}">
                <a16:creationId xmlns:a16="http://schemas.microsoft.com/office/drawing/2014/main" id="{9EB89639-62CC-4CAE-A4F5-76CE27B7052F}"/>
              </a:ext>
            </a:extLst>
          </p:cNvPr>
          <p:cNvSpPr/>
          <p:nvPr/>
        </p:nvSpPr>
        <p:spPr>
          <a:xfrm>
            <a:off x="6767896" y="4501630"/>
            <a:ext cx="760657" cy="51794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Pfeil: nach oben 33">
            <a:extLst>
              <a:ext uri="{FF2B5EF4-FFF2-40B4-BE49-F238E27FC236}">
                <a16:creationId xmlns:a16="http://schemas.microsoft.com/office/drawing/2014/main" id="{F3FBBB4F-E6C5-47BE-987F-6DD14E2DD8EE}"/>
              </a:ext>
            </a:extLst>
          </p:cNvPr>
          <p:cNvSpPr/>
          <p:nvPr/>
        </p:nvSpPr>
        <p:spPr>
          <a:xfrm>
            <a:off x="9363667" y="4491190"/>
            <a:ext cx="760657" cy="51794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5" name="Gruppieren 9">
            <a:extLst>
              <a:ext uri="{FF2B5EF4-FFF2-40B4-BE49-F238E27FC236}">
                <a16:creationId xmlns:a16="http://schemas.microsoft.com/office/drawing/2014/main" id="{C222FDC8-FAF0-448C-92F2-DBEF7559055A}"/>
              </a:ext>
            </a:extLst>
          </p:cNvPr>
          <p:cNvGrpSpPr>
            <a:grpSpLocks/>
          </p:cNvGrpSpPr>
          <p:nvPr/>
        </p:nvGrpSpPr>
        <p:grpSpPr bwMode="auto">
          <a:xfrm>
            <a:off x="924101" y="1752254"/>
            <a:ext cx="2379662" cy="1270001"/>
            <a:chOff x="3781" y="307386"/>
            <a:chExt cx="2273944" cy="655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11A8F8D1-E603-4BE4-A369-C1CF47551AA8}"/>
                </a:ext>
              </a:extLst>
            </p:cNvPr>
            <p:cNvSpPr/>
            <p:nvPr/>
          </p:nvSpPr>
          <p:spPr>
            <a:xfrm>
              <a:off x="3781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4FF2E4A-F977-4323-A677-1854EAD58B4D}"/>
                </a:ext>
              </a:extLst>
            </p:cNvPr>
            <p:cNvSpPr/>
            <p:nvPr/>
          </p:nvSpPr>
          <p:spPr>
            <a:xfrm>
              <a:off x="3781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>
                <a:defRPr/>
              </a:pPr>
              <a:r>
                <a:rPr lang="de-DE" sz="1500" dirty="0"/>
                <a:t>Vorplanung, Fehlen von Spontanität, Perfektionismus</a:t>
              </a:r>
            </a:p>
          </p:txBody>
        </p:sp>
      </p:grpSp>
      <p:grpSp>
        <p:nvGrpSpPr>
          <p:cNvPr id="38" name="Gruppieren 13">
            <a:extLst>
              <a:ext uri="{FF2B5EF4-FFF2-40B4-BE49-F238E27FC236}">
                <a16:creationId xmlns:a16="http://schemas.microsoft.com/office/drawing/2014/main" id="{27CDD017-1810-4E01-9AE3-DBF40D44CF16}"/>
              </a:ext>
            </a:extLst>
          </p:cNvPr>
          <p:cNvGrpSpPr>
            <a:grpSpLocks/>
          </p:cNvGrpSpPr>
          <p:nvPr/>
        </p:nvGrpSpPr>
        <p:grpSpPr bwMode="auto">
          <a:xfrm>
            <a:off x="3516489" y="1752254"/>
            <a:ext cx="2379662" cy="1270001"/>
            <a:chOff x="2596078" y="307386"/>
            <a:chExt cx="2273944" cy="655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2392F42-A767-4B1B-97F4-DBF18D56D352}"/>
                </a:ext>
              </a:extLst>
            </p:cNvPr>
            <p:cNvSpPr/>
            <p:nvPr/>
          </p:nvSpPr>
          <p:spPr>
            <a:xfrm>
              <a:off x="2596078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4B55EEB0-7A2D-4717-8A63-88B689E0EE3D}"/>
                </a:ext>
              </a:extLst>
            </p:cNvPr>
            <p:cNvSpPr/>
            <p:nvPr/>
          </p:nvSpPr>
          <p:spPr>
            <a:xfrm>
              <a:off x="2596078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>
                <a:defRPr/>
              </a:pPr>
              <a:r>
                <a:rPr lang="de-DE" sz="1600" dirty="0"/>
                <a:t>Sich nur auf sich selbst verlassen, niemanden um etwas bitten</a:t>
              </a:r>
            </a:p>
          </p:txBody>
        </p:sp>
      </p:grpSp>
      <p:grpSp>
        <p:nvGrpSpPr>
          <p:cNvPr id="41" name="Gruppieren 14">
            <a:extLst>
              <a:ext uri="{FF2B5EF4-FFF2-40B4-BE49-F238E27FC236}">
                <a16:creationId xmlns:a16="http://schemas.microsoft.com/office/drawing/2014/main" id="{E8EBAAA8-FEA8-409C-9A63-047DB10A0552}"/>
              </a:ext>
            </a:extLst>
          </p:cNvPr>
          <p:cNvGrpSpPr>
            <a:grpSpLocks/>
          </p:cNvGrpSpPr>
          <p:nvPr/>
        </p:nvGrpSpPr>
        <p:grpSpPr bwMode="auto">
          <a:xfrm>
            <a:off x="6108876" y="1752251"/>
            <a:ext cx="2379662" cy="1270004"/>
            <a:chOff x="5188376" y="307386"/>
            <a:chExt cx="2273944" cy="65586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12ABF88E-D3E7-4522-8B10-86FD9F05682D}"/>
                </a:ext>
              </a:extLst>
            </p:cNvPr>
            <p:cNvSpPr/>
            <p:nvPr/>
          </p:nvSpPr>
          <p:spPr>
            <a:xfrm>
              <a:off x="5188376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34D9EC78-2A81-47F6-A1D9-BDC55E3C134E}"/>
                </a:ext>
              </a:extLst>
            </p:cNvPr>
            <p:cNvSpPr/>
            <p:nvPr/>
          </p:nvSpPr>
          <p:spPr>
            <a:xfrm>
              <a:off x="5188376" y="307387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>
                <a:defRPr/>
              </a:pPr>
              <a:endParaRPr lang="de-DE" sz="1600" dirty="0"/>
            </a:p>
            <a:p>
              <a:pPr>
                <a:defRPr/>
              </a:pPr>
              <a:r>
                <a:rPr lang="de-DE" sz="1600" dirty="0"/>
                <a:t>Überaktivität,</a:t>
              </a:r>
            </a:p>
            <a:p>
              <a:pPr>
                <a:defRPr/>
              </a:pPr>
              <a:r>
                <a:rPr lang="de-DE" sz="1600" dirty="0" err="1"/>
                <a:t>Parentefizierung</a:t>
              </a:r>
              <a:r>
                <a:rPr lang="de-DE" sz="1600" dirty="0"/>
                <a:t> Altruismus</a:t>
              </a:r>
            </a:p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DE" dirty="0"/>
            </a:p>
          </p:txBody>
        </p:sp>
      </p:grpSp>
      <p:grpSp>
        <p:nvGrpSpPr>
          <p:cNvPr id="44" name="Gruppieren 15">
            <a:extLst>
              <a:ext uri="{FF2B5EF4-FFF2-40B4-BE49-F238E27FC236}">
                <a16:creationId xmlns:a16="http://schemas.microsoft.com/office/drawing/2014/main" id="{B3E3A957-981B-42AB-AAFD-E47A3BC0DDC0}"/>
              </a:ext>
            </a:extLst>
          </p:cNvPr>
          <p:cNvGrpSpPr>
            <a:grpSpLocks/>
          </p:cNvGrpSpPr>
          <p:nvPr/>
        </p:nvGrpSpPr>
        <p:grpSpPr bwMode="auto">
          <a:xfrm>
            <a:off x="8701264" y="1752254"/>
            <a:ext cx="2379662" cy="1270001"/>
            <a:chOff x="7780673" y="307386"/>
            <a:chExt cx="2273944" cy="655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00336849-4B5D-422B-A820-42010A53C7A4}"/>
                </a:ext>
              </a:extLst>
            </p:cNvPr>
            <p:cNvSpPr/>
            <p:nvPr/>
          </p:nvSpPr>
          <p:spPr>
            <a:xfrm>
              <a:off x="7780673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B0AC94B4-0EB4-45E7-99E8-92827A98438B}"/>
                </a:ext>
              </a:extLst>
            </p:cNvPr>
            <p:cNvSpPr/>
            <p:nvPr/>
          </p:nvSpPr>
          <p:spPr>
            <a:xfrm>
              <a:off x="7780673" y="307386"/>
              <a:ext cx="2273944" cy="6558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73152" rIns="128016" bIns="73152" spcCol="1270" anchor="ctr"/>
            <a:lstStyle/>
            <a:p>
              <a:pPr>
                <a:defRPr/>
              </a:pPr>
              <a:r>
                <a:rPr lang="de-DE" sz="1600" dirty="0"/>
                <a:t>Vernünftig sein, immer funktionieren, </a:t>
              </a:r>
              <a:r>
                <a:rPr lang="de-DE" sz="1600" dirty="0" err="1"/>
                <a:t>Alexithymie</a:t>
              </a:r>
              <a:r>
                <a:rPr lang="de-DE" sz="1600" dirty="0"/>
                <a:t> </a:t>
              </a:r>
            </a:p>
          </p:txBody>
        </p:sp>
      </p:grpSp>
      <p:sp>
        <p:nvSpPr>
          <p:cNvPr id="47" name="Pfeil: nach oben 46">
            <a:extLst>
              <a:ext uri="{FF2B5EF4-FFF2-40B4-BE49-F238E27FC236}">
                <a16:creationId xmlns:a16="http://schemas.microsoft.com/office/drawing/2014/main" id="{F7A3F019-6AC0-45A1-8CFB-6900835C1AA4}"/>
              </a:ext>
            </a:extLst>
          </p:cNvPr>
          <p:cNvSpPr/>
          <p:nvPr/>
        </p:nvSpPr>
        <p:spPr>
          <a:xfrm>
            <a:off x="1515067" y="2940279"/>
            <a:ext cx="760657" cy="47115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Pfeil: nach oben 47">
            <a:extLst>
              <a:ext uri="{FF2B5EF4-FFF2-40B4-BE49-F238E27FC236}">
                <a16:creationId xmlns:a16="http://schemas.microsoft.com/office/drawing/2014/main" id="{1D696535-AB5E-4AC1-8217-66648964A727}"/>
              </a:ext>
            </a:extLst>
          </p:cNvPr>
          <p:cNvSpPr/>
          <p:nvPr/>
        </p:nvSpPr>
        <p:spPr>
          <a:xfrm>
            <a:off x="4166881" y="2946053"/>
            <a:ext cx="760657" cy="46312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" name="Pfeil: nach oben 48">
            <a:extLst>
              <a:ext uri="{FF2B5EF4-FFF2-40B4-BE49-F238E27FC236}">
                <a16:creationId xmlns:a16="http://schemas.microsoft.com/office/drawing/2014/main" id="{CC77CF54-82B2-4A44-9F65-42F13AD2B9BF}"/>
              </a:ext>
            </a:extLst>
          </p:cNvPr>
          <p:cNvSpPr/>
          <p:nvPr/>
        </p:nvSpPr>
        <p:spPr>
          <a:xfrm>
            <a:off x="6818696" y="2946053"/>
            <a:ext cx="760657" cy="46312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" name="Pfeil: nach oben 49">
            <a:extLst>
              <a:ext uri="{FF2B5EF4-FFF2-40B4-BE49-F238E27FC236}">
                <a16:creationId xmlns:a16="http://schemas.microsoft.com/office/drawing/2014/main" id="{B91F3E54-D456-4416-83CD-466FC0EC8313}"/>
              </a:ext>
            </a:extLst>
          </p:cNvPr>
          <p:cNvSpPr/>
          <p:nvPr/>
        </p:nvSpPr>
        <p:spPr>
          <a:xfrm>
            <a:off x="9414467" y="2935613"/>
            <a:ext cx="760657" cy="46312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Pfeil: nach oben 50">
            <a:extLst>
              <a:ext uri="{FF2B5EF4-FFF2-40B4-BE49-F238E27FC236}">
                <a16:creationId xmlns:a16="http://schemas.microsoft.com/office/drawing/2014/main" id="{8D0A3A52-13F8-4344-B4BA-5E0DD26298B3}"/>
              </a:ext>
            </a:extLst>
          </p:cNvPr>
          <p:cNvSpPr/>
          <p:nvPr/>
        </p:nvSpPr>
        <p:spPr>
          <a:xfrm>
            <a:off x="1527767" y="4591279"/>
            <a:ext cx="760657" cy="47115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3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F117B0-3EE3-4F0C-AADA-C5E3739B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Schmerz und psychische Erkrankungen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8E5B09B5-7E2A-43D6-A5F1-517FE699F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312259"/>
              </p:ext>
            </p:extLst>
          </p:nvPr>
        </p:nvGraphicFramePr>
        <p:xfrm>
          <a:off x="444843" y="1765300"/>
          <a:ext cx="11640065" cy="467802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81816">
                  <a:extLst>
                    <a:ext uri="{9D8B030D-6E8A-4147-A177-3AD203B41FA5}">
                      <a16:colId xmlns:a16="http://schemas.microsoft.com/office/drawing/2014/main" val="2210942288"/>
                    </a:ext>
                  </a:extLst>
                </a:gridCol>
                <a:gridCol w="8058249">
                  <a:extLst>
                    <a:ext uri="{9D8B030D-6E8A-4147-A177-3AD203B41FA5}">
                      <a16:colId xmlns:a16="http://schemas.microsoft.com/office/drawing/2014/main" val="1681891027"/>
                    </a:ext>
                  </a:extLst>
                </a:gridCol>
              </a:tblGrid>
              <a:tr h="11591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dirty="0" err="1"/>
                        <a:t>Nozizeptiv</a:t>
                      </a:r>
                      <a:r>
                        <a:rPr lang="de-DE" sz="1600" b="0" i="0" dirty="0"/>
                        <a:t>/neuropathisch determinierter Schmerz mit maladaptiver Krankheitsverarbeitung/</a:t>
                      </a:r>
                      <a:r>
                        <a:rPr lang="de-DE" sz="1600" b="0" i="0" baseline="0" dirty="0"/>
                        <a:t> </a:t>
                      </a:r>
                      <a:r>
                        <a:rPr lang="de-DE" sz="1600" b="0" i="0" dirty="0"/>
                        <a:t>psychischer Komorbidität</a:t>
                      </a:r>
                    </a:p>
                  </a:txBody>
                  <a:tcPr marL="80582" marR="80582"/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Verlauf somatisch begründeter Schmerzen wird durch psychosoziale Faktoren (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Katastrophisierung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emotionale Konflikte, sekundärer Krankheitsgewinn, dysfunktionale Krankheitsverarbeitung, Bagatellisierung oder Hyperaktivität) ungünstig beeinflusst</a:t>
                      </a:r>
                      <a:endParaRPr lang="de-DE" sz="1600" b="0" dirty="0"/>
                    </a:p>
                  </a:txBody>
                  <a:tcPr marL="80582" marR="80582"/>
                </a:tc>
                <a:extLst>
                  <a:ext uri="{0D108BD9-81ED-4DB2-BD59-A6C34878D82A}">
                    <a16:rowId xmlns:a16="http://schemas.microsoft.com/office/drawing/2014/main" val="4041285606"/>
                  </a:ext>
                </a:extLst>
              </a:tr>
              <a:tr h="1120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dirty="0"/>
                        <a:t>Funktionelle Schmerzsyndrome ohne/mit Komorbidität Angst/ anankastische Persönlichkeitsstörung </a:t>
                      </a:r>
                    </a:p>
                    <a:p>
                      <a:endParaRPr lang="de-DE" dirty="0"/>
                    </a:p>
                  </a:txBody>
                  <a:tcPr marL="80582" marR="805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Schmerzauslösende Funktionsstörungen eines Organs oder Organsystem ohne Vorliegen einer nachweisbaren Organschädigung, z. B. Herz-, Abdomen-, Unterleibsschmerzen oder Schmerzen des </a:t>
                      </a:r>
                      <a:r>
                        <a:rPr lang="de-DE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muskulöskelettalen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Systems, wie Kopfschmerzen, Schulter-Nackenschmerzen und Schmerzen des unteren Rückens</a:t>
                      </a:r>
                    </a:p>
                  </a:txBody>
                  <a:tcPr marL="80582" marR="80582"/>
                </a:tc>
                <a:extLst>
                  <a:ext uri="{0D108BD9-81ED-4DB2-BD59-A6C34878D82A}">
                    <a16:rowId xmlns:a16="http://schemas.microsoft.com/office/drawing/2014/main" val="930483443"/>
                  </a:ext>
                </a:extLst>
              </a:tr>
              <a:tr h="23985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dirty="0"/>
                        <a:t>Psychische Störungen mit Leitsymptom Schmerz</a:t>
                      </a:r>
                    </a:p>
                    <a:p>
                      <a:pPr lvl="1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Anhaltende somatoforme Schmerzstörung</a:t>
                      </a:r>
                    </a:p>
                    <a:p>
                      <a:pPr lvl="1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Somatisierungsstörung </a:t>
                      </a:r>
                    </a:p>
                    <a:p>
                      <a:pPr lvl="1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Posttraumatische Belastungsstörung (PTBS)</a:t>
                      </a:r>
                    </a:p>
                    <a:p>
                      <a:pPr lvl="1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Angst- und Panikstörungen </a:t>
                      </a:r>
                    </a:p>
                    <a:p>
                      <a:pPr lvl="1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Hypochondrie</a:t>
                      </a:r>
                    </a:p>
                    <a:p>
                      <a:pPr lvl="1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</a:t>
                      </a:r>
                    </a:p>
                    <a:p>
                      <a:pPr lvl="1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Fibromyalgie-Syndrom</a:t>
                      </a:r>
                    </a:p>
                    <a:p>
                      <a:pPr lvl="1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Dissoziative Persönlichkeitsstörungen</a:t>
                      </a:r>
                      <a:endParaRPr lang="de-DE" sz="1300" dirty="0"/>
                    </a:p>
                  </a:txBody>
                  <a:tcPr marL="80582" marR="805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Charakteristisch ist ein Ganzkörperschmerz mit wechselnder Intensität. Die durchschnittliche Schmerzstärke auf der Numerischen Rating Skala (NRS) liegt bei 6-10/10. Vom Schmerz sind meistens Gesicht, Rücken, Arme, Becken und Beine betroffen. Oft werden Begleitsymptome wie Müdigkeit, Erschöpfung, Taubheit, Schwindel, Gehbeschwerden und Herzrasen angegeben</a:t>
                      </a:r>
                    </a:p>
                    <a:p>
                      <a:endParaRPr lang="de-DE" dirty="0"/>
                    </a:p>
                  </a:txBody>
                  <a:tcPr marL="80582" marR="80582"/>
                </a:tc>
                <a:extLst>
                  <a:ext uri="{0D108BD9-81ED-4DB2-BD59-A6C34878D82A}">
                    <a16:rowId xmlns:a16="http://schemas.microsoft.com/office/drawing/2014/main" val="68535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1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FB06B-FC04-41D8-BD83-0CF40C4A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Expertenstandard Schmerzmanagement</a:t>
            </a:r>
          </a:p>
        </p:txBody>
      </p:sp>
      <p:graphicFrame>
        <p:nvGraphicFramePr>
          <p:cNvPr id="8" name="Inhaltsplatzhalter 9">
            <a:extLst>
              <a:ext uri="{FF2B5EF4-FFF2-40B4-BE49-F238E27FC236}">
                <a16:creationId xmlns:a16="http://schemas.microsoft.com/office/drawing/2014/main" id="{68FEC62D-D037-419F-AC50-8BDECF81C3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0548467"/>
              </p:ext>
            </p:extLst>
          </p:nvPr>
        </p:nvGraphicFramePr>
        <p:xfrm>
          <a:off x="6188075" y="1590247"/>
          <a:ext cx="5422900" cy="474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8B0021F7-52D5-4045-99FA-91EB12F30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1" y="1593676"/>
            <a:ext cx="4816306" cy="5029201"/>
          </a:xfrm>
          <a:prstGeom prst="rect">
            <a:avLst/>
          </a:prstGeom>
        </p:spPr>
      </p:pic>
      <p:sp>
        <p:nvSpPr>
          <p:cNvPr id="6" name="Eckige Klammer rechts 5">
            <a:extLst>
              <a:ext uri="{FF2B5EF4-FFF2-40B4-BE49-F238E27FC236}">
                <a16:creationId xmlns:a16="http://schemas.microsoft.com/office/drawing/2014/main" id="{48B462B6-DCD6-4551-B203-CE4F842F9C00}"/>
              </a:ext>
            </a:extLst>
          </p:cNvPr>
          <p:cNvSpPr/>
          <p:nvPr/>
        </p:nvSpPr>
        <p:spPr>
          <a:xfrm>
            <a:off x="3479800" y="3788031"/>
            <a:ext cx="138176" cy="711200"/>
          </a:xfrm>
          <a:prstGeom prst="rightBracket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ckige Klammer links 6">
            <a:extLst>
              <a:ext uri="{FF2B5EF4-FFF2-40B4-BE49-F238E27FC236}">
                <a16:creationId xmlns:a16="http://schemas.microsoft.com/office/drawing/2014/main" id="{DDA65EC2-D118-40F9-B310-9AC8C1E91793}"/>
              </a:ext>
            </a:extLst>
          </p:cNvPr>
          <p:cNvSpPr/>
          <p:nvPr/>
        </p:nvSpPr>
        <p:spPr>
          <a:xfrm>
            <a:off x="2135124" y="3788031"/>
            <a:ext cx="138176" cy="711200"/>
          </a:xfrm>
          <a:prstGeom prst="leftBracket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2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1697</Words>
  <Application>Microsoft Office PowerPoint</Application>
  <PresentationFormat>Breitbild</PresentationFormat>
  <Paragraphs>385</Paragraphs>
  <Slides>27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ヒラギノ角ゴ Pro W3</vt:lpstr>
      <vt:lpstr>Rückblick</vt:lpstr>
      <vt:lpstr>Chronische Schmerzen verstehen, diagnostizieren, behandeln</vt:lpstr>
      <vt:lpstr>Was ist Schmerz?</vt:lpstr>
      <vt:lpstr>Schmerzen unterscheiden</vt:lpstr>
      <vt:lpstr>Schmerzen  definieren und verstehen</vt:lpstr>
      <vt:lpstr>Psychosoziale Faktoren</vt:lpstr>
      <vt:lpstr>Zentrale Schmerz- und Stressverarbeitung  Egle, U. T. &amp; Zentgraf, B. (2014). Psychosomatische Schmerztherapie – Grundlagen, Diagnostik, Therapie und Begutachtung. Stuttgart: Kohlhammer</vt:lpstr>
      <vt:lpstr>Psychosoziale Grundbedürfnisse </vt:lpstr>
      <vt:lpstr>Schmerz und psychische Erkrankungen</vt:lpstr>
      <vt:lpstr>Expertenstandard Schmerzmanagement</vt:lpstr>
      <vt:lpstr>Modul 1  Schmerzen diagnostizieren</vt:lpstr>
      <vt:lpstr>Modul 1 Schmerzen diagnostizieren</vt:lpstr>
      <vt:lpstr>Modul 1 DSF-Bogen         Diagnostik</vt:lpstr>
      <vt:lpstr>Modul 1 Schmerzen diagnostizieren </vt:lpstr>
      <vt:lpstr>Körperkarte der Gefühle</vt:lpstr>
      <vt:lpstr>Modul 2 Psychoedukation, Beratung, Schulung</vt:lpstr>
      <vt:lpstr>Modul 3 Selbstmanagementkompetenz</vt:lpstr>
      <vt:lpstr>Das Schmerzmanagement – Fallbeispiel </vt:lpstr>
      <vt:lpstr>Das Schmerzmanagement – Fallbeispiel </vt:lpstr>
      <vt:lpstr>Das Schmerzmanagement – Fallbeispiel </vt:lpstr>
      <vt:lpstr>Das Schmerzmanagement – Fallbeispiel </vt:lpstr>
      <vt:lpstr>Das Schmerzmanagement – Fallbeispiel </vt:lpstr>
      <vt:lpstr>Therapien  Inhalte</vt:lpstr>
      <vt:lpstr>DSF-bogen  Diagnostik   Evaluation   </vt:lpstr>
      <vt:lpstr>Das Schmerzmanagement – Fallbeispiel </vt:lpstr>
      <vt:lpstr>Das Schmerzmanagement – Fallbeispiel </vt:lpstr>
      <vt:lpstr>Klettern Sie auf den Baum!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Schmerzen verstehen, diagnostizieren behandeln</dc:title>
  <dc:creator>User</dc:creator>
  <cp:lastModifiedBy>kn60411</cp:lastModifiedBy>
  <cp:revision>114</cp:revision>
  <cp:lastPrinted>2018-09-20T10:35:28Z</cp:lastPrinted>
  <dcterms:created xsi:type="dcterms:W3CDTF">2018-07-29T14:43:27Z</dcterms:created>
  <dcterms:modified xsi:type="dcterms:W3CDTF">2018-09-24T15:33:06Z</dcterms:modified>
</cp:coreProperties>
</file>