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4"/>
  </p:sldMasterIdLst>
  <p:sldIdLst>
    <p:sldId id="256" r:id="rId5"/>
    <p:sldId id="259" r:id="rId6"/>
    <p:sldId id="260" r:id="rId7"/>
    <p:sldId id="279" r:id="rId8"/>
    <p:sldId id="278" r:id="rId9"/>
    <p:sldId id="273" r:id="rId10"/>
    <p:sldId id="280" r:id="rId11"/>
    <p:sldId id="281" r:id="rId12"/>
    <p:sldId id="282" r:id="rId13"/>
    <p:sldId id="276" r:id="rId14"/>
    <p:sldId id="283" r:id="rId15"/>
    <p:sldId id="271" r:id="rId16"/>
    <p:sldId id="277" r:id="rId17"/>
    <p:sldId id="285" r:id="rId18"/>
    <p:sldId id="272" r:id="rId19"/>
    <p:sldId id="284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1109" y="-259"/>
      </p:cViewPr>
      <p:guideLst>
        <p:guide orient="horz" pos="754"/>
        <p:guide pos="5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C573AE-FC80-49AA-B24C-51F3F66038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7034B321-128A-4D5E-9EB6-093CD18DFB9A}">
      <dgm:prSet phldrT="[Text]" custT="1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r>
            <a:rPr lang="de-DE" sz="2200" dirty="0" smtClean="0">
              <a:solidFill>
                <a:schemeClr val="bg1"/>
              </a:solidFill>
            </a:rPr>
            <a:t>Strukturelle Hindernisse:</a:t>
          </a:r>
        </a:p>
        <a:p>
          <a:r>
            <a:rPr lang="de-DE" sz="2200" dirty="0" smtClean="0">
              <a:solidFill>
                <a:schemeClr val="bg1"/>
              </a:solidFill>
            </a:rPr>
            <a:t>	Regeln &amp; Konzept</a:t>
          </a:r>
          <a:endParaRPr lang="de-DE" sz="2200" dirty="0">
            <a:solidFill>
              <a:schemeClr val="bg1"/>
            </a:solidFill>
          </a:endParaRPr>
        </a:p>
      </dgm:t>
    </dgm:pt>
    <dgm:pt modelId="{8E6DB240-5A1B-438A-B117-33D7FC7B1C57}" type="parTrans" cxnId="{7BCF9DC0-8511-4F62-AAFA-0744260B3633}">
      <dgm:prSet/>
      <dgm:spPr/>
      <dgm:t>
        <a:bodyPr/>
        <a:lstStyle/>
        <a:p>
          <a:endParaRPr lang="de-DE"/>
        </a:p>
      </dgm:t>
    </dgm:pt>
    <dgm:pt modelId="{0F4EB288-DBEE-47AE-9D17-5F5F2B5C82B1}" type="sibTrans" cxnId="{7BCF9DC0-8511-4F62-AAFA-0744260B3633}">
      <dgm:prSet/>
      <dgm:spPr/>
      <dgm:t>
        <a:bodyPr/>
        <a:lstStyle/>
        <a:p>
          <a:endParaRPr lang="de-DE"/>
        </a:p>
      </dgm:t>
    </dgm:pt>
    <dgm:pt modelId="{CBEB2A9B-37E2-4E8D-95B5-0DDA7A50946F}">
      <dgm:prSet phldrT="[Text]" custT="1"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Generelle Verbote oder Einschränkungen </a:t>
          </a:r>
          <a:r>
            <a:rPr lang="de-CH" sz="1400" dirty="0" smtClean="0">
              <a:solidFill>
                <a:schemeClr val="bg2"/>
              </a:solidFill>
            </a:rPr>
            <a:t>(</a:t>
          </a:r>
          <a:r>
            <a:rPr lang="de-CH" sz="1400" dirty="0" err="1" smtClean="0">
              <a:solidFill>
                <a:schemeClr val="bg2"/>
              </a:solidFill>
            </a:rPr>
            <a:t>Tiwana</a:t>
          </a:r>
          <a:r>
            <a:rPr lang="de-CH" sz="1400" dirty="0" smtClean="0">
              <a:solidFill>
                <a:schemeClr val="bg2"/>
              </a:solidFill>
            </a:rPr>
            <a:t> et al., 2016)</a:t>
          </a:r>
          <a:endParaRPr lang="de-DE" sz="1400" dirty="0">
            <a:solidFill>
              <a:schemeClr val="bg2"/>
            </a:solidFill>
          </a:endParaRPr>
        </a:p>
      </dgm:t>
    </dgm:pt>
    <dgm:pt modelId="{B2E3D165-A697-49F8-8F4C-015DCBED79F5}" type="sibTrans" cxnId="{2D2E091E-F850-445B-9396-84E866488C9A}">
      <dgm:prSet/>
      <dgm:spPr/>
      <dgm:t>
        <a:bodyPr/>
        <a:lstStyle/>
        <a:p>
          <a:endParaRPr lang="de-DE"/>
        </a:p>
      </dgm:t>
    </dgm:pt>
    <dgm:pt modelId="{1469EFED-34BE-4D98-B91F-56BC4BB2880C}" type="parTrans" cxnId="{2D2E091E-F850-445B-9396-84E866488C9A}">
      <dgm:prSet/>
      <dgm:spPr/>
      <dgm:t>
        <a:bodyPr/>
        <a:lstStyle/>
        <a:p>
          <a:endParaRPr lang="de-DE"/>
        </a:p>
      </dgm:t>
    </dgm:pt>
    <dgm:pt modelId="{C6241F61-C879-4CE6-A325-BE0DDB67E9DA}">
      <dgm:prSet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Nicht Bestandteil des Behandlungsauftrags</a:t>
          </a:r>
          <a:endParaRPr lang="de-DE" sz="1700" dirty="0">
            <a:solidFill>
              <a:schemeClr val="bg2"/>
            </a:solidFill>
          </a:endParaRPr>
        </a:p>
      </dgm:t>
    </dgm:pt>
    <dgm:pt modelId="{7421026F-4138-4D28-91B8-7D2A14F0EE1F}" type="parTrans" cxnId="{9F351A23-7373-4F3E-929D-C7B7D4604173}">
      <dgm:prSet/>
      <dgm:spPr/>
      <dgm:t>
        <a:bodyPr/>
        <a:lstStyle/>
        <a:p>
          <a:endParaRPr lang="de-DE"/>
        </a:p>
      </dgm:t>
    </dgm:pt>
    <dgm:pt modelId="{1D368693-363F-4A72-B25A-14680FFF2B77}" type="sibTrans" cxnId="{9F351A23-7373-4F3E-929D-C7B7D4604173}">
      <dgm:prSet/>
      <dgm:spPr/>
      <dgm:t>
        <a:bodyPr/>
        <a:lstStyle/>
        <a:p>
          <a:endParaRPr lang="de-DE"/>
        </a:p>
      </dgm:t>
    </dgm:pt>
    <dgm:pt modelId="{49743F01-5FF4-48C0-BCBC-2D9889CD066D}">
      <dgm:prSet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Fehlen von </a:t>
          </a:r>
          <a:r>
            <a:rPr lang="de-CH" sz="1700" dirty="0" smtClean="0">
              <a:solidFill>
                <a:schemeClr val="bg2"/>
              </a:solidFill>
            </a:rPr>
            <a:t>Richtlinien (oder </a:t>
          </a:r>
          <a:r>
            <a:rPr lang="de-CH" sz="1700" dirty="0" smtClean="0">
              <a:solidFill>
                <a:schemeClr val="bg2"/>
              </a:solidFill>
            </a:rPr>
            <a:t>nicht </a:t>
          </a:r>
          <a:r>
            <a:rPr lang="de-CH" sz="1700" dirty="0" smtClean="0">
              <a:solidFill>
                <a:schemeClr val="bg2"/>
              </a:solidFill>
            </a:rPr>
            <a:t>einsehbar für Patienten/innen)</a:t>
          </a:r>
          <a:endParaRPr lang="de-DE" sz="1700" dirty="0">
            <a:solidFill>
              <a:schemeClr val="bg2"/>
            </a:solidFill>
          </a:endParaRPr>
        </a:p>
      </dgm:t>
    </dgm:pt>
    <dgm:pt modelId="{0D5D3DCF-72D6-42CD-8C92-14890E930241}" type="parTrans" cxnId="{F1FA87B6-BD32-48ED-9FF2-75D069000750}">
      <dgm:prSet/>
      <dgm:spPr/>
      <dgm:t>
        <a:bodyPr/>
        <a:lstStyle/>
        <a:p>
          <a:endParaRPr lang="de-DE"/>
        </a:p>
      </dgm:t>
    </dgm:pt>
    <dgm:pt modelId="{C75657D9-CB0A-4A03-9917-4CF5348EECDA}" type="sibTrans" cxnId="{F1FA87B6-BD32-48ED-9FF2-75D069000750}">
      <dgm:prSet/>
      <dgm:spPr/>
      <dgm:t>
        <a:bodyPr/>
        <a:lstStyle/>
        <a:p>
          <a:endParaRPr lang="de-DE"/>
        </a:p>
      </dgm:t>
    </dgm:pt>
    <dgm:pt modelId="{228DD743-62EA-428C-B50B-DAD66727D0CA}">
      <dgm:prSet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Fehlende Ressourcen</a:t>
          </a:r>
          <a:endParaRPr lang="de-DE" sz="1700" dirty="0">
            <a:solidFill>
              <a:schemeClr val="bg2"/>
            </a:solidFill>
          </a:endParaRPr>
        </a:p>
      </dgm:t>
    </dgm:pt>
    <dgm:pt modelId="{7246BA15-1B10-4E00-AD0D-F7AACF6721EB}" type="parTrans" cxnId="{0A501BF1-F6F4-4456-A876-97988EC5A102}">
      <dgm:prSet/>
      <dgm:spPr/>
      <dgm:t>
        <a:bodyPr/>
        <a:lstStyle/>
        <a:p>
          <a:endParaRPr lang="de-DE"/>
        </a:p>
      </dgm:t>
    </dgm:pt>
    <dgm:pt modelId="{8144F14D-C359-48F8-9E70-AE47B767583A}" type="sibTrans" cxnId="{0A501BF1-F6F4-4456-A876-97988EC5A102}">
      <dgm:prSet/>
      <dgm:spPr/>
      <dgm:t>
        <a:bodyPr/>
        <a:lstStyle/>
        <a:p>
          <a:endParaRPr lang="de-DE"/>
        </a:p>
      </dgm:t>
    </dgm:pt>
    <dgm:pt modelId="{A0082FB4-419A-402E-8006-D586F5533DA0}">
      <dgm:prSet custT="1"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Zweifel, Werte und Normen wurden institutionalisiert </a:t>
          </a:r>
          <a:r>
            <a:rPr lang="de-CH" sz="1400" dirty="0" smtClean="0">
              <a:solidFill>
                <a:schemeClr val="bg2"/>
              </a:solidFill>
            </a:rPr>
            <a:t>(</a:t>
          </a:r>
          <a:r>
            <a:rPr lang="de-DE" sz="1400" dirty="0" err="1" smtClean="0">
              <a:solidFill>
                <a:schemeClr val="bg2"/>
              </a:solidFill>
            </a:rPr>
            <a:t>Ruane</a:t>
          </a:r>
          <a:r>
            <a:rPr lang="de-DE" sz="1400" dirty="0" smtClean="0">
              <a:solidFill>
                <a:schemeClr val="bg2"/>
              </a:solidFill>
            </a:rPr>
            <a:t> &amp; </a:t>
          </a:r>
          <a:r>
            <a:rPr lang="de-DE" sz="1400" dirty="0" err="1" smtClean="0">
              <a:solidFill>
                <a:schemeClr val="bg2"/>
              </a:solidFill>
            </a:rPr>
            <a:t>Hayter</a:t>
          </a:r>
          <a:r>
            <a:rPr lang="de-DE" sz="1400" dirty="0" smtClean="0">
              <a:solidFill>
                <a:schemeClr val="bg2"/>
              </a:solidFill>
            </a:rPr>
            <a:t> , 2008)</a:t>
          </a:r>
          <a:endParaRPr lang="de-DE" sz="1400" dirty="0">
            <a:solidFill>
              <a:schemeClr val="bg2"/>
            </a:solidFill>
          </a:endParaRPr>
        </a:p>
      </dgm:t>
    </dgm:pt>
    <dgm:pt modelId="{234CD15D-FF04-4892-BAE2-E89CDA8985CB}" type="parTrans" cxnId="{C11CF984-E186-4947-AB94-76E91B0BBD45}">
      <dgm:prSet/>
      <dgm:spPr/>
      <dgm:t>
        <a:bodyPr/>
        <a:lstStyle/>
        <a:p>
          <a:endParaRPr lang="de-DE"/>
        </a:p>
      </dgm:t>
    </dgm:pt>
    <dgm:pt modelId="{E0F68E32-DEA4-4991-A582-5CC833F4E8DB}" type="sibTrans" cxnId="{C11CF984-E186-4947-AB94-76E91B0BBD45}">
      <dgm:prSet/>
      <dgm:spPr/>
      <dgm:t>
        <a:bodyPr/>
        <a:lstStyle/>
        <a:p>
          <a:endParaRPr lang="de-DE"/>
        </a:p>
      </dgm:t>
    </dgm:pt>
    <dgm:pt modelId="{DE8B6714-A57A-40CE-A1C1-2B35E6B9EB09}">
      <dgm:prSet custT="1"/>
      <dgm:spPr/>
      <dgm:t>
        <a:bodyPr/>
        <a:lstStyle/>
        <a:p>
          <a:pPr rtl="0"/>
          <a:r>
            <a:rPr lang="de-CH" sz="1700" dirty="0" smtClean="0">
              <a:solidFill>
                <a:schemeClr val="bg2"/>
              </a:solidFill>
            </a:rPr>
            <a:t>Partnerauswahl </a:t>
          </a:r>
          <a:r>
            <a:rPr lang="de-CH" sz="1400" dirty="0" smtClean="0">
              <a:solidFill>
                <a:schemeClr val="bg2"/>
              </a:solidFill>
            </a:rPr>
            <a:t>(Quinn &amp; </a:t>
          </a:r>
          <a:r>
            <a:rPr lang="de-CH" sz="1400" dirty="0" err="1" smtClean="0">
              <a:solidFill>
                <a:schemeClr val="bg2"/>
              </a:solidFill>
            </a:rPr>
            <a:t>Happell</a:t>
          </a:r>
          <a:r>
            <a:rPr lang="de-CH" sz="1400" dirty="0" smtClean="0">
              <a:solidFill>
                <a:schemeClr val="bg2"/>
              </a:solidFill>
            </a:rPr>
            <a:t>, 2015b; Brown et al., 2014)</a:t>
          </a:r>
          <a:endParaRPr lang="de-DE" sz="1400" dirty="0">
            <a:solidFill>
              <a:schemeClr val="bg2"/>
            </a:solidFill>
          </a:endParaRPr>
        </a:p>
      </dgm:t>
    </dgm:pt>
    <dgm:pt modelId="{E7DD3461-C685-4879-8E95-D3041E39BACC}" type="parTrans" cxnId="{DB57F330-B460-4C17-8AE4-46BECDA3F57B}">
      <dgm:prSet/>
      <dgm:spPr/>
      <dgm:t>
        <a:bodyPr/>
        <a:lstStyle/>
        <a:p>
          <a:endParaRPr lang="de-DE"/>
        </a:p>
      </dgm:t>
    </dgm:pt>
    <dgm:pt modelId="{6EF78E6E-734D-4778-B1A0-B440B8BDA5AC}" type="sibTrans" cxnId="{DB57F330-B460-4C17-8AE4-46BECDA3F57B}">
      <dgm:prSet/>
      <dgm:spPr/>
      <dgm:t>
        <a:bodyPr/>
        <a:lstStyle/>
        <a:p>
          <a:endParaRPr lang="de-DE"/>
        </a:p>
      </dgm:t>
    </dgm:pt>
    <dgm:pt modelId="{61BDAD15-9FC8-4823-BF58-44380473982A}">
      <dgm:prSet custT="1"/>
      <dgm:spPr/>
      <dgm:t>
        <a:bodyPr/>
        <a:lstStyle/>
        <a:p>
          <a:pPr rtl="0"/>
          <a:r>
            <a:rPr lang="de-DE" sz="1700" dirty="0" smtClean="0">
              <a:solidFill>
                <a:schemeClr val="bg2"/>
              </a:solidFill>
            </a:rPr>
            <a:t>Einwirkungen von </a:t>
          </a:r>
          <a:r>
            <a:rPr lang="de-DE" sz="1700" dirty="0" err="1" smtClean="0">
              <a:solidFill>
                <a:schemeClr val="bg2"/>
              </a:solidFill>
            </a:rPr>
            <a:t>aussen</a:t>
          </a:r>
          <a:r>
            <a:rPr lang="de-DE" sz="1700" dirty="0" smtClean="0">
              <a:solidFill>
                <a:schemeClr val="bg2"/>
              </a:solidFill>
            </a:rPr>
            <a:t> </a:t>
          </a:r>
          <a:r>
            <a:rPr lang="de-DE" sz="1400" dirty="0" smtClean="0">
              <a:solidFill>
                <a:schemeClr val="bg2"/>
              </a:solidFill>
            </a:rPr>
            <a:t>(</a:t>
          </a:r>
          <a:r>
            <a:rPr lang="de-DE" sz="1400" dirty="0" err="1" smtClean="0">
              <a:solidFill>
                <a:schemeClr val="bg2"/>
              </a:solidFill>
            </a:rPr>
            <a:t>Tiwana</a:t>
          </a:r>
          <a:r>
            <a:rPr lang="de-DE" sz="1400" dirty="0" smtClean="0">
              <a:solidFill>
                <a:schemeClr val="bg2"/>
              </a:solidFill>
            </a:rPr>
            <a:t>  et al., </a:t>
          </a:r>
          <a:r>
            <a:rPr lang="de-DE" sz="1400" dirty="0" smtClean="0">
              <a:solidFill>
                <a:schemeClr val="bg2"/>
              </a:solidFill>
            </a:rPr>
            <a:t>2016</a:t>
          </a:r>
          <a:r>
            <a:rPr lang="de-DE" sz="1400" dirty="0" smtClean="0">
              <a:solidFill>
                <a:schemeClr val="bg2"/>
              </a:solidFill>
            </a:rPr>
            <a:t>)</a:t>
          </a:r>
          <a:endParaRPr lang="de-DE" sz="1300" dirty="0">
            <a:solidFill>
              <a:schemeClr val="bg2"/>
            </a:solidFill>
          </a:endParaRPr>
        </a:p>
      </dgm:t>
    </dgm:pt>
    <dgm:pt modelId="{803E5948-DF05-4756-AC20-D12F0E71B966}" type="parTrans" cxnId="{60E715B9-B582-4F15-A7B8-24F189350652}">
      <dgm:prSet/>
      <dgm:spPr/>
      <dgm:t>
        <a:bodyPr/>
        <a:lstStyle/>
        <a:p>
          <a:endParaRPr lang="de-DE"/>
        </a:p>
      </dgm:t>
    </dgm:pt>
    <dgm:pt modelId="{C194F384-8981-4A00-9FB4-5F18D487EB39}" type="sibTrans" cxnId="{60E715B9-B582-4F15-A7B8-24F189350652}">
      <dgm:prSet/>
      <dgm:spPr/>
      <dgm:t>
        <a:bodyPr/>
        <a:lstStyle/>
        <a:p>
          <a:endParaRPr lang="de-DE"/>
        </a:p>
      </dgm:t>
    </dgm:pt>
    <dgm:pt modelId="{74879976-AA21-4F9A-88C3-9BD929BD3C83}">
      <dgm:prSet custT="1"/>
      <dgm:spPr/>
      <dgm:t>
        <a:bodyPr/>
        <a:lstStyle/>
        <a:p>
          <a:pPr rtl="0"/>
          <a:r>
            <a:rPr lang="de-DE" sz="1700" dirty="0" err="1" smtClean="0">
              <a:solidFill>
                <a:schemeClr val="bg2"/>
              </a:solidFill>
            </a:rPr>
            <a:t>SingleSex</a:t>
          </a:r>
          <a:r>
            <a:rPr lang="de-DE" sz="1700" dirty="0" smtClean="0">
              <a:solidFill>
                <a:schemeClr val="bg2"/>
              </a:solidFill>
            </a:rPr>
            <a:t> Abteilungen </a:t>
          </a:r>
          <a:r>
            <a:rPr lang="de-DE" sz="1400" dirty="0" smtClean="0">
              <a:solidFill>
                <a:schemeClr val="bg2"/>
              </a:solidFill>
            </a:rPr>
            <a:t>(Quinn &amp; Happel, 2015b)</a:t>
          </a:r>
          <a:endParaRPr lang="de-DE" sz="1400" dirty="0">
            <a:solidFill>
              <a:schemeClr val="bg2"/>
            </a:solidFill>
          </a:endParaRPr>
        </a:p>
      </dgm:t>
    </dgm:pt>
    <dgm:pt modelId="{C70E7F2F-D4EC-4BFC-9D57-C66D58B4CF05}" type="parTrans" cxnId="{DA1C9066-E2EF-46E6-8461-304848496D0D}">
      <dgm:prSet/>
      <dgm:spPr/>
      <dgm:t>
        <a:bodyPr/>
        <a:lstStyle/>
        <a:p>
          <a:endParaRPr lang="de-DE"/>
        </a:p>
      </dgm:t>
    </dgm:pt>
    <dgm:pt modelId="{FFE29046-B7E1-458C-8236-970BF7A3A32F}" type="sibTrans" cxnId="{DA1C9066-E2EF-46E6-8461-304848496D0D}">
      <dgm:prSet/>
      <dgm:spPr/>
      <dgm:t>
        <a:bodyPr/>
        <a:lstStyle/>
        <a:p>
          <a:endParaRPr lang="de-DE"/>
        </a:p>
      </dgm:t>
    </dgm:pt>
    <dgm:pt modelId="{AA0E7682-F965-45D9-9278-4EB0FAED22B0}" type="pres">
      <dgm:prSet presAssocID="{A9C573AE-FC80-49AA-B24C-51F3F66038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E3E15C2-11F6-4AA4-BD4C-4CC1354B5E79}" type="pres">
      <dgm:prSet presAssocID="{7034B321-128A-4D5E-9EB6-093CD18DFB9A}" presName="parentText" presStyleLbl="node1" presStyleIdx="0" presStyleCnt="1" custScaleY="88967" custLinFactNeighborX="-984" custLinFactNeighborY="-184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7D9F0A4-2FA7-4CCF-912F-839E3795B833}" type="pres">
      <dgm:prSet presAssocID="{7034B321-128A-4D5E-9EB6-093CD18DFB9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6F05CA45-1813-4ACC-98FA-59A61FB08AD9}" type="presOf" srcId="{61BDAD15-9FC8-4823-BF58-44380473982A}" destId="{37D9F0A4-2FA7-4CCF-912F-839E3795B833}" srcOrd="0" destOrd="6" presId="urn:microsoft.com/office/officeart/2005/8/layout/vList2"/>
    <dgm:cxn modelId="{0F8304FB-9129-45E8-8DF5-71294C71EA38}" type="presOf" srcId="{74879976-AA21-4F9A-88C3-9BD929BD3C83}" destId="{37D9F0A4-2FA7-4CCF-912F-839E3795B833}" srcOrd="0" destOrd="7" presId="urn:microsoft.com/office/officeart/2005/8/layout/vList2"/>
    <dgm:cxn modelId="{E7DA71AF-A111-4692-A99F-1E3FB41F8A68}" type="presOf" srcId="{C6241F61-C879-4CE6-A325-BE0DDB67E9DA}" destId="{37D9F0A4-2FA7-4CCF-912F-839E3795B833}" srcOrd="0" destOrd="1" presId="urn:microsoft.com/office/officeart/2005/8/layout/vList2"/>
    <dgm:cxn modelId="{DB57F330-B460-4C17-8AE4-46BECDA3F57B}" srcId="{7034B321-128A-4D5E-9EB6-093CD18DFB9A}" destId="{DE8B6714-A57A-40CE-A1C1-2B35E6B9EB09}" srcOrd="5" destOrd="0" parTransId="{E7DD3461-C685-4879-8E95-D3041E39BACC}" sibTransId="{6EF78E6E-734D-4778-B1A0-B440B8BDA5AC}"/>
    <dgm:cxn modelId="{2D2E091E-F850-445B-9396-84E866488C9A}" srcId="{7034B321-128A-4D5E-9EB6-093CD18DFB9A}" destId="{CBEB2A9B-37E2-4E8D-95B5-0DDA7A50946F}" srcOrd="0" destOrd="0" parTransId="{1469EFED-34BE-4D98-B91F-56BC4BB2880C}" sibTransId="{B2E3D165-A697-49F8-8F4C-015DCBED79F5}"/>
    <dgm:cxn modelId="{C11CF984-E186-4947-AB94-76E91B0BBD45}" srcId="{7034B321-128A-4D5E-9EB6-093CD18DFB9A}" destId="{A0082FB4-419A-402E-8006-D586F5533DA0}" srcOrd="4" destOrd="0" parTransId="{234CD15D-FF04-4892-BAE2-E89CDA8985CB}" sibTransId="{E0F68E32-DEA4-4991-A582-5CC833F4E8DB}"/>
    <dgm:cxn modelId="{04F0169D-4E68-4AAB-B105-32CEBBDFC0DC}" type="presOf" srcId="{228DD743-62EA-428C-B50B-DAD66727D0CA}" destId="{37D9F0A4-2FA7-4CCF-912F-839E3795B833}" srcOrd="0" destOrd="3" presId="urn:microsoft.com/office/officeart/2005/8/layout/vList2"/>
    <dgm:cxn modelId="{F1FA87B6-BD32-48ED-9FF2-75D069000750}" srcId="{7034B321-128A-4D5E-9EB6-093CD18DFB9A}" destId="{49743F01-5FF4-48C0-BCBC-2D9889CD066D}" srcOrd="2" destOrd="0" parTransId="{0D5D3DCF-72D6-42CD-8C92-14890E930241}" sibTransId="{C75657D9-CB0A-4A03-9917-4CF5348EECDA}"/>
    <dgm:cxn modelId="{147FC9CA-EB02-40BA-8F5B-E7A0D4849F81}" type="presOf" srcId="{A0082FB4-419A-402E-8006-D586F5533DA0}" destId="{37D9F0A4-2FA7-4CCF-912F-839E3795B833}" srcOrd="0" destOrd="4" presId="urn:microsoft.com/office/officeart/2005/8/layout/vList2"/>
    <dgm:cxn modelId="{7BCF9DC0-8511-4F62-AAFA-0744260B3633}" srcId="{A9C573AE-FC80-49AA-B24C-51F3F660387C}" destId="{7034B321-128A-4D5E-9EB6-093CD18DFB9A}" srcOrd="0" destOrd="0" parTransId="{8E6DB240-5A1B-438A-B117-33D7FC7B1C57}" sibTransId="{0F4EB288-DBEE-47AE-9D17-5F5F2B5C82B1}"/>
    <dgm:cxn modelId="{A81F7C22-D21D-43AC-A1EA-C5AC8112F7B7}" type="presOf" srcId="{7034B321-128A-4D5E-9EB6-093CD18DFB9A}" destId="{FE3E15C2-11F6-4AA4-BD4C-4CC1354B5E79}" srcOrd="0" destOrd="0" presId="urn:microsoft.com/office/officeart/2005/8/layout/vList2"/>
    <dgm:cxn modelId="{DA1C9066-E2EF-46E6-8461-304848496D0D}" srcId="{7034B321-128A-4D5E-9EB6-093CD18DFB9A}" destId="{74879976-AA21-4F9A-88C3-9BD929BD3C83}" srcOrd="7" destOrd="0" parTransId="{C70E7F2F-D4EC-4BFC-9D57-C66D58B4CF05}" sibTransId="{FFE29046-B7E1-458C-8236-970BF7A3A32F}"/>
    <dgm:cxn modelId="{CBF8B92E-BD78-4C4B-9370-C6D25F10AB9D}" type="presOf" srcId="{DE8B6714-A57A-40CE-A1C1-2B35E6B9EB09}" destId="{37D9F0A4-2FA7-4CCF-912F-839E3795B833}" srcOrd="0" destOrd="5" presId="urn:microsoft.com/office/officeart/2005/8/layout/vList2"/>
    <dgm:cxn modelId="{4BC4EB18-A777-4731-8F90-42B2392A20D7}" type="presOf" srcId="{A9C573AE-FC80-49AA-B24C-51F3F660387C}" destId="{AA0E7682-F965-45D9-9278-4EB0FAED22B0}" srcOrd="0" destOrd="0" presId="urn:microsoft.com/office/officeart/2005/8/layout/vList2"/>
    <dgm:cxn modelId="{0A501BF1-F6F4-4456-A876-97988EC5A102}" srcId="{7034B321-128A-4D5E-9EB6-093CD18DFB9A}" destId="{228DD743-62EA-428C-B50B-DAD66727D0CA}" srcOrd="3" destOrd="0" parTransId="{7246BA15-1B10-4E00-AD0D-F7AACF6721EB}" sibTransId="{8144F14D-C359-48F8-9E70-AE47B767583A}"/>
    <dgm:cxn modelId="{9F351A23-7373-4F3E-929D-C7B7D4604173}" srcId="{7034B321-128A-4D5E-9EB6-093CD18DFB9A}" destId="{C6241F61-C879-4CE6-A325-BE0DDB67E9DA}" srcOrd="1" destOrd="0" parTransId="{7421026F-4138-4D28-91B8-7D2A14F0EE1F}" sibTransId="{1D368693-363F-4A72-B25A-14680FFF2B77}"/>
    <dgm:cxn modelId="{60E715B9-B582-4F15-A7B8-24F189350652}" srcId="{7034B321-128A-4D5E-9EB6-093CD18DFB9A}" destId="{61BDAD15-9FC8-4823-BF58-44380473982A}" srcOrd="6" destOrd="0" parTransId="{803E5948-DF05-4756-AC20-D12F0E71B966}" sibTransId="{C194F384-8981-4A00-9FB4-5F18D487EB39}"/>
    <dgm:cxn modelId="{0FD05006-B898-43DC-9E4A-21CD081CB4A9}" type="presOf" srcId="{CBEB2A9B-37E2-4E8D-95B5-0DDA7A50946F}" destId="{37D9F0A4-2FA7-4CCF-912F-839E3795B833}" srcOrd="0" destOrd="0" presId="urn:microsoft.com/office/officeart/2005/8/layout/vList2"/>
    <dgm:cxn modelId="{E5191EC8-3476-4A9F-BAD4-91B1AF1F8F87}" type="presOf" srcId="{49743F01-5FF4-48C0-BCBC-2D9889CD066D}" destId="{37D9F0A4-2FA7-4CCF-912F-839E3795B833}" srcOrd="0" destOrd="2" presId="urn:microsoft.com/office/officeart/2005/8/layout/vList2"/>
    <dgm:cxn modelId="{476906A8-36EC-4559-9E6D-5E9AA289703A}" type="presParOf" srcId="{AA0E7682-F965-45D9-9278-4EB0FAED22B0}" destId="{FE3E15C2-11F6-4AA4-BD4C-4CC1354B5E79}" srcOrd="0" destOrd="0" presId="urn:microsoft.com/office/officeart/2005/8/layout/vList2"/>
    <dgm:cxn modelId="{268AF8DC-B31C-417E-ACB0-91D654F57558}" type="presParOf" srcId="{AA0E7682-F965-45D9-9278-4EB0FAED22B0}" destId="{37D9F0A4-2FA7-4CCF-912F-839E3795B83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C573AE-FC80-49AA-B24C-51F3F66038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BEB2A9B-37E2-4E8D-95B5-0DDA7A50946F}">
      <dgm:prSet phldrT="[Text]" custT="1"/>
      <dgm:spPr/>
      <dgm:t>
        <a:bodyPr/>
        <a:lstStyle/>
        <a:p>
          <a:pPr rtl="0"/>
          <a:r>
            <a:rPr lang="de-CH" sz="2200" dirty="0" smtClean="0">
              <a:solidFill>
                <a:schemeClr val="bg1"/>
              </a:solidFill>
            </a:rPr>
            <a:t>Treffen nur in Gemeinschaftsräumen </a:t>
          </a:r>
          <a:r>
            <a:rPr lang="de-CH" sz="1900" dirty="0" smtClean="0">
              <a:solidFill>
                <a:schemeClr val="bg1"/>
              </a:solidFill>
            </a:rPr>
            <a:t>(</a:t>
          </a:r>
          <a:r>
            <a:rPr lang="de-CH" sz="1900" dirty="0" err="1" smtClean="0">
              <a:solidFill>
                <a:schemeClr val="bg1"/>
              </a:solidFill>
            </a:rPr>
            <a:t>Ruane</a:t>
          </a:r>
          <a:r>
            <a:rPr lang="de-CH" sz="1900" dirty="0" smtClean="0">
              <a:solidFill>
                <a:schemeClr val="bg1"/>
              </a:solidFill>
            </a:rPr>
            <a:t> &amp; </a:t>
          </a:r>
          <a:r>
            <a:rPr lang="de-CH" sz="1900" dirty="0" err="1" smtClean="0">
              <a:solidFill>
                <a:schemeClr val="bg1"/>
              </a:solidFill>
            </a:rPr>
            <a:t>Hayter</a:t>
          </a:r>
          <a:r>
            <a:rPr lang="de-CH" sz="1900" dirty="0" smtClean="0">
              <a:solidFill>
                <a:schemeClr val="bg1"/>
              </a:solidFill>
            </a:rPr>
            <a:t>, 2008)</a:t>
          </a:r>
          <a:endParaRPr lang="de-DE" sz="1900" dirty="0">
            <a:solidFill>
              <a:schemeClr val="bg1"/>
            </a:solidFill>
          </a:endParaRPr>
        </a:p>
      </dgm:t>
    </dgm:pt>
    <dgm:pt modelId="{B2E3D165-A697-49F8-8F4C-015DCBED79F5}" type="sibTrans" cxnId="{2D2E091E-F850-445B-9396-84E866488C9A}">
      <dgm:prSet/>
      <dgm:spPr/>
      <dgm:t>
        <a:bodyPr/>
        <a:lstStyle/>
        <a:p>
          <a:endParaRPr lang="de-DE"/>
        </a:p>
      </dgm:t>
    </dgm:pt>
    <dgm:pt modelId="{1469EFED-34BE-4D98-B91F-56BC4BB2880C}" type="parTrans" cxnId="{2D2E091E-F850-445B-9396-84E866488C9A}">
      <dgm:prSet/>
      <dgm:spPr/>
      <dgm:t>
        <a:bodyPr/>
        <a:lstStyle/>
        <a:p>
          <a:endParaRPr lang="de-DE"/>
        </a:p>
      </dgm:t>
    </dgm:pt>
    <dgm:pt modelId="{77A7E0D8-0DA9-4186-8C31-B358F7263286}">
      <dgm:prSet custT="1"/>
      <dgm:spPr/>
      <dgm:t>
        <a:bodyPr/>
        <a:lstStyle/>
        <a:p>
          <a:pPr rtl="0"/>
          <a:r>
            <a:rPr lang="de-CH" sz="2200" dirty="0" smtClean="0">
              <a:solidFill>
                <a:schemeClr val="bg1"/>
              </a:solidFill>
            </a:rPr>
            <a:t>Teufelskreis - Selbsterfüllende Prophezeiung </a:t>
          </a:r>
          <a:r>
            <a:rPr lang="de-CH" sz="1900" dirty="0" smtClean="0">
              <a:solidFill>
                <a:schemeClr val="bg1"/>
              </a:solidFill>
            </a:rPr>
            <a:t>(Quinn &amp; </a:t>
          </a:r>
          <a:r>
            <a:rPr lang="de-CH" sz="1900" dirty="0" err="1" smtClean="0">
              <a:solidFill>
                <a:schemeClr val="bg1"/>
              </a:solidFill>
            </a:rPr>
            <a:t>Happell</a:t>
          </a:r>
          <a:r>
            <a:rPr lang="de-CH" sz="1900" dirty="0" smtClean="0">
              <a:solidFill>
                <a:schemeClr val="bg1"/>
              </a:solidFill>
            </a:rPr>
            <a:t>, 2015a; Brown et al., 2013)</a:t>
          </a:r>
          <a:endParaRPr lang="de-DE" sz="1900" dirty="0">
            <a:solidFill>
              <a:schemeClr val="bg1"/>
            </a:solidFill>
          </a:endParaRPr>
        </a:p>
      </dgm:t>
    </dgm:pt>
    <dgm:pt modelId="{D084B689-615D-48D2-BCDF-F520567BD970}" type="parTrans" cxnId="{58572890-74AB-449A-AA7F-88F3DEB64F20}">
      <dgm:prSet/>
      <dgm:spPr/>
      <dgm:t>
        <a:bodyPr/>
        <a:lstStyle/>
        <a:p>
          <a:endParaRPr lang="de-DE"/>
        </a:p>
      </dgm:t>
    </dgm:pt>
    <dgm:pt modelId="{34BA4B13-ED1A-4549-ABA7-E170757D37B5}" type="sibTrans" cxnId="{58572890-74AB-449A-AA7F-88F3DEB64F20}">
      <dgm:prSet/>
      <dgm:spPr/>
      <dgm:t>
        <a:bodyPr/>
        <a:lstStyle/>
        <a:p>
          <a:endParaRPr lang="de-DE"/>
        </a:p>
      </dgm:t>
    </dgm:pt>
    <dgm:pt modelId="{77465A31-0FA8-4C90-B093-E29D1CB3C069}">
      <dgm:prSet custT="1"/>
      <dgm:spPr/>
      <dgm:t>
        <a:bodyPr/>
        <a:lstStyle/>
        <a:p>
          <a:pPr rtl="0"/>
          <a:r>
            <a:rPr lang="de-DE" sz="2200" dirty="0" smtClean="0">
              <a:solidFill>
                <a:schemeClr val="bg1"/>
              </a:solidFill>
            </a:rPr>
            <a:t>Fehlen von Begegnungszimmer </a:t>
          </a:r>
          <a:r>
            <a:rPr lang="de-DE" sz="1900" dirty="0" smtClean="0">
              <a:solidFill>
                <a:schemeClr val="bg1"/>
              </a:solidFill>
            </a:rPr>
            <a:t>(</a:t>
          </a:r>
          <a:r>
            <a:rPr lang="de-DE" sz="1900" dirty="0" err="1" smtClean="0">
              <a:solidFill>
                <a:schemeClr val="bg1"/>
              </a:solidFill>
            </a:rPr>
            <a:t>Tiwana</a:t>
          </a:r>
          <a:r>
            <a:rPr lang="de-DE" sz="1900" dirty="0" smtClean="0">
              <a:solidFill>
                <a:schemeClr val="bg1"/>
              </a:solidFill>
            </a:rPr>
            <a:t> et al., 2016)</a:t>
          </a:r>
          <a:endParaRPr lang="de-DE" sz="1900" dirty="0">
            <a:solidFill>
              <a:schemeClr val="bg1"/>
            </a:solidFill>
          </a:endParaRPr>
        </a:p>
      </dgm:t>
    </dgm:pt>
    <dgm:pt modelId="{BEB1E844-3A79-464F-8FED-C91D4F4B6D8A}" type="parTrans" cxnId="{C3966001-BFBB-4A1A-AFAE-9103EDA35EF3}">
      <dgm:prSet/>
      <dgm:spPr/>
      <dgm:t>
        <a:bodyPr/>
        <a:lstStyle/>
        <a:p>
          <a:endParaRPr lang="de-DE"/>
        </a:p>
      </dgm:t>
    </dgm:pt>
    <dgm:pt modelId="{30B6E6EC-C528-4845-B7A5-683B0AA389CA}" type="sibTrans" cxnId="{C3966001-BFBB-4A1A-AFAE-9103EDA35EF3}">
      <dgm:prSet/>
      <dgm:spPr/>
      <dgm:t>
        <a:bodyPr/>
        <a:lstStyle/>
        <a:p>
          <a:endParaRPr lang="de-DE"/>
        </a:p>
      </dgm:t>
    </dgm:pt>
    <dgm:pt modelId="{7034B321-128A-4D5E-9EB6-093CD18DFB9A}">
      <dgm:prSet phldrT="[Text]" custT="1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r>
            <a:rPr lang="de-DE" sz="2200" dirty="0" smtClean="0">
              <a:solidFill>
                <a:schemeClr val="bg1"/>
              </a:solidFill>
            </a:rPr>
            <a:t>Strukturelle Hindernisse:</a:t>
          </a:r>
        </a:p>
        <a:p>
          <a:r>
            <a:rPr lang="de-DE" sz="2200" dirty="0" smtClean="0">
              <a:solidFill>
                <a:schemeClr val="bg1"/>
              </a:solidFill>
            </a:rPr>
            <a:t>	</a:t>
          </a:r>
          <a:r>
            <a:rPr lang="de-CH" sz="2200" dirty="0" smtClean="0">
              <a:solidFill>
                <a:schemeClr val="bg1"/>
              </a:solidFill>
            </a:rPr>
            <a:t>Räumliche Einschränkungen</a:t>
          </a:r>
          <a:endParaRPr lang="de-DE" sz="2200" dirty="0">
            <a:solidFill>
              <a:schemeClr val="bg1"/>
            </a:solidFill>
          </a:endParaRPr>
        </a:p>
      </dgm:t>
    </dgm:pt>
    <dgm:pt modelId="{0F4EB288-DBEE-47AE-9D17-5F5F2B5C82B1}" type="sibTrans" cxnId="{7BCF9DC0-8511-4F62-AAFA-0744260B3633}">
      <dgm:prSet/>
      <dgm:spPr/>
      <dgm:t>
        <a:bodyPr/>
        <a:lstStyle/>
        <a:p>
          <a:endParaRPr lang="de-DE"/>
        </a:p>
      </dgm:t>
    </dgm:pt>
    <dgm:pt modelId="{8E6DB240-5A1B-438A-B117-33D7FC7B1C57}" type="parTrans" cxnId="{7BCF9DC0-8511-4F62-AAFA-0744260B3633}">
      <dgm:prSet/>
      <dgm:spPr/>
      <dgm:t>
        <a:bodyPr/>
        <a:lstStyle/>
        <a:p>
          <a:endParaRPr lang="de-DE"/>
        </a:p>
      </dgm:t>
    </dgm:pt>
    <dgm:pt modelId="{AA0E7682-F965-45D9-9278-4EB0FAED22B0}" type="pres">
      <dgm:prSet presAssocID="{A9C573AE-FC80-49AA-B24C-51F3F66038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FE3E15C2-11F6-4AA4-BD4C-4CC1354B5E79}" type="pres">
      <dgm:prSet presAssocID="{7034B321-128A-4D5E-9EB6-093CD18DFB9A}" presName="parentText" presStyleLbl="node1" presStyleIdx="0" presStyleCnt="1" custScaleY="76329" custLinFactNeighborY="-10125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7D9F0A4-2FA7-4CCF-912F-839E3795B833}" type="pres">
      <dgm:prSet presAssocID="{7034B321-128A-4D5E-9EB6-093CD18DFB9A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C3966001-BFBB-4A1A-AFAE-9103EDA35EF3}" srcId="{7034B321-128A-4D5E-9EB6-093CD18DFB9A}" destId="{77465A31-0FA8-4C90-B093-E29D1CB3C069}" srcOrd="2" destOrd="0" parTransId="{BEB1E844-3A79-464F-8FED-C91D4F4B6D8A}" sibTransId="{30B6E6EC-C528-4845-B7A5-683B0AA389CA}"/>
    <dgm:cxn modelId="{58572890-74AB-449A-AA7F-88F3DEB64F20}" srcId="{7034B321-128A-4D5E-9EB6-093CD18DFB9A}" destId="{77A7E0D8-0DA9-4186-8C31-B358F7263286}" srcOrd="1" destOrd="0" parTransId="{D084B689-615D-48D2-BCDF-F520567BD970}" sibTransId="{34BA4B13-ED1A-4549-ABA7-E170757D37B5}"/>
    <dgm:cxn modelId="{CCFCB444-9781-4754-8FB6-60A1B7DAC012}" type="presOf" srcId="{CBEB2A9B-37E2-4E8D-95B5-0DDA7A50946F}" destId="{37D9F0A4-2FA7-4CCF-912F-839E3795B833}" srcOrd="0" destOrd="0" presId="urn:microsoft.com/office/officeart/2005/8/layout/vList2"/>
    <dgm:cxn modelId="{6E9D6674-AE23-4300-B97A-2928BC77798A}" type="presOf" srcId="{7034B321-128A-4D5E-9EB6-093CD18DFB9A}" destId="{FE3E15C2-11F6-4AA4-BD4C-4CC1354B5E79}" srcOrd="0" destOrd="0" presId="urn:microsoft.com/office/officeart/2005/8/layout/vList2"/>
    <dgm:cxn modelId="{2D2E091E-F850-445B-9396-84E866488C9A}" srcId="{7034B321-128A-4D5E-9EB6-093CD18DFB9A}" destId="{CBEB2A9B-37E2-4E8D-95B5-0DDA7A50946F}" srcOrd="0" destOrd="0" parTransId="{1469EFED-34BE-4D98-B91F-56BC4BB2880C}" sibTransId="{B2E3D165-A697-49F8-8F4C-015DCBED79F5}"/>
    <dgm:cxn modelId="{D3A79CD0-6F65-4EFD-8A13-A3B38DD12984}" type="presOf" srcId="{77A7E0D8-0DA9-4186-8C31-B358F7263286}" destId="{37D9F0A4-2FA7-4CCF-912F-839E3795B833}" srcOrd="0" destOrd="1" presId="urn:microsoft.com/office/officeart/2005/8/layout/vList2"/>
    <dgm:cxn modelId="{810D99E3-CE0B-4753-AD2A-17D8467DAB07}" type="presOf" srcId="{77465A31-0FA8-4C90-B093-E29D1CB3C069}" destId="{37D9F0A4-2FA7-4CCF-912F-839E3795B833}" srcOrd="0" destOrd="2" presId="urn:microsoft.com/office/officeart/2005/8/layout/vList2"/>
    <dgm:cxn modelId="{D841C365-7ABF-4D8A-9B7D-B57A59670C45}" type="presOf" srcId="{A9C573AE-FC80-49AA-B24C-51F3F660387C}" destId="{AA0E7682-F965-45D9-9278-4EB0FAED22B0}" srcOrd="0" destOrd="0" presId="urn:microsoft.com/office/officeart/2005/8/layout/vList2"/>
    <dgm:cxn modelId="{7BCF9DC0-8511-4F62-AAFA-0744260B3633}" srcId="{A9C573AE-FC80-49AA-B24C-51F3F660387C}" destId="{7034B321-128A-4D5E-9EB6-093CD18DFB9A}" srcOrd="0" destOrd="0" parTransId="{8E6DB240-5A1B-438A-B117-33D7FC7B1C57}" sibTransId="{0F4EB288-DBEE-47AE-9D17-5F5F2B5C82B1}"/>
    <dgm:cxn modelId="{FFB9C780-B960-4483-ACDA-E6B649449611}" type="presParOf" srcId="{AA0E7682-F965-45D9-9278-4EB0FAED22B0}" destId="{FE3E15C2-11F6-4AA4-BD4C-4CC1354B5E79}" srcOrd="0" destOrd="0" presId="urn:microsoft.com/office/officeart/2005/8/layout/vList2"/>
    <dgm:cxn modelId="{4E3C47C4-7FEF-4117-8A8B-7410268A9FCF}" type="presParOf" srcId="{AA0E7682-F965-45D9-9278-4EB0FAED22B0}" destId="{37D9F0A4-2FA7-4CCF-912F-839E3795B83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3B5F1CA-3FA1-410B-84A2-678997414E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DFABC7D-1009-4864-BB69-68F0E0BF4EA7}">
      <dgm:prSet custT="1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de-CH" sz="2800" dirty="0" smtClean="0">
              <a:solidFill>
                <a:schemeClr val="bg1"/>
              </a:solidFill>
            </a:rPr>
            <a:t>Personale Hindernisse</a:t>
          </a:r>
          <a:endParaRPr lang="de-DE" sz="2800" dirty="0">
            <a:solidFill>
              <a:schemeClr val="bg1"/>
            </a:solidFill>
          </a:endParaRPr>
        </a:p>
      </dgm:t>
    </dgm:pt>
    <dgm:pt modelId="{792043CB-122D-440D-8FEA-3276BE32D558}" type="parTrans" cxnId="{258DDB56-988F-4C9F-88F8-26473C510BCD}">
      <dgm:prSet/>
      <dgm:spPr/>
      <dgm:t>
        <a:bodyPr/>
        <a:lstStyle/>
        <a:p>
          <a:endParaRPr lang="de-DE"/>
        </a:p>
      </dgm:t>
    </dgm:pt>
    <dgm:pt modelId="{6FE06885-DF90-4002-89CF-61F4FBC75984}" type="sibTrans" cxnId="{258DDB56-988F-4C9F-88F8-26473C510BCD}">
      <dgm:prSet/>
      <dgm:spPr/>
      <dgm:t>
        <a:bodyPr/>
        <a:lstStyle/>
        <a:p>
          <a:endParaRPr lang="de-DE"/>
        </a:p>
      </dgm:t>
    </dgm:pt>
    <dgm:pt modelId="{B56D54DC-F122-4DF0-9ACC-46E58AF3F323}">
      <dgm:prSet custT="1"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Angst vor Richtlinien </a:t>
          </a:r>
          <a:r>
            <a:rPr lang="de-CH" sz="1700" dirty="0" smtClean="0">
              <a:solidFill>
                <a:schemeClr val="bg1"/>
              </a:solidFill>
            </a:rPr>
            <a:t>(Dein et al., 2016)</a:t>
          </a:r>
          <a:endParaRPr lang="de-DE" sz="1700" dirty="0">
            <a:solidFill>
              <a:schemeClr val="bg1"/>
            </a:solidFill>
          </a:endParaRPr>
        </a:p>
      </dgm:t>
    </dgm:pt>
    <dgm:pt modelId="{670EAABC-982B-4DC6-858B-01E93B98AB53}" type="parTrans" cxnId="{2B9D10C6-120E-411A-ACE3-58FE4B7C3C63}">
      <dgm:prSet/>
      <dgm:spPr/>
      <dgm:t>
        <a:bodyPr/>
        <a:lstStyle/>
        <a:p>
          <a:endParaRPr lang="de-DE"/>
        </a:p>
      </dgm:t>
    </dgm:pt>
    <dgm:pt modelId="{F0DD3593-84F1-4C16-AEB7-B0C5BC0C41B9}" type="sibTrans" cxnId="{2B9D10C6-120E-411A-ACE3-58FE4B7C3C63}">
      <dgm:prSet/>
      <dgm:spPr/>
      <dgm:t>
        <a:bodyPr/>
        <a:lstStyle/>
        <a:p>
          <a:endParaRPr lang="de-DE"/>
        </a:p>
      </dgm:t>
    </dgm:pt>
    <dgm:pt modelId="{266309FB-6497-465F-8CE5-E6C45942413A}">
      <dgm:prSet custT="1"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Klinikhaltung oder Richtlinie unbekannt </a:t>
          </a:r>
          <a:r>
            <a:rPr lang="de-CH" sz="1700" dirty="0" smtClean="0">
              <a:solidFill>
                <a:schemeClr val="bg1"/>
              </a:solidFill>
            </a:rPr>
            <a:t>(Dein et al., 2016)</a:t>
          </a:r>
          <a:endParaRPr lang="de-DE" sz="1700" dirty="0">
            <a:solidFill>
              <a:schemeClr val="bg1"/>
            </a:solidFill>
          </a:endParaRPr>
        </a:p>
      </dgm:t>
    </dgm:pt>
    <dgm:pt modelId="{CB8C184A-78EA-4156-A8AE-2DD906028683}" type="parTrans" cxnId="{ADDB2067-144D-4767-90E4-DD5392894BB5}">
      <dgm:prSet/>
      <dgm:spPr/>
      <dgm:t>
        <a:bodyPr/>
        <a:lstStyle/>
        <a:p>
          <a:endParaRPr lang="de-DE"/>
        </a:p>
      </dgm:t>
    </dgm:pt>
    <dgm:pt modelId="{995031E7-2DE0-4088-B46D-4B2B61B98395}" type="sibTrans" cxnId="{ADDB2067-144D-4767-90E4-DD5392894BB5}">
      <dgm:prSet/>
      <dgm:spPr/>
      <dgm:t>
        <a:bodyPr/>
        <a:lstStyle/>
        <a:p>
          <a:endParaRPr lang="de-DE"/>
        </a:p>
      </dgm:t>
    </dgm:pt>
    <dgm:pt modelId="{80D2BE1C-0354-4FE5-8A63-D3EFAEA6F020}">
      <dgm:prSet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Vulnerable Patienten/innen</a:t>
          </a:r>
          <a:endParaRPr lang="de-DE" sz="2000" dirty="0">
            <a:solidFill>
              <a:schemeClr val="bg1"/>
            </a:solidFill>
          </a:endParaRPr>
        </a:p>
      </dgm:t>
    </dgm:pt>
    <dgm:pt modelId="{E0CA7F75-EA1C-4B02-91DA-1E7D4C95519F}" type="parTrans" cxnId="{2663D836-8E4D-4294-9F57-52026CF3CE1E}">
      <dgm:prSet/>
      <dgm:spPr/>
      <dgm:t>
        <a:bodyPr/>
        <a:lstStyle/>
        <a:p>
          <a:endParaRPr lang="de-DE"/>
        </a:p>
      </dgm:t>
    </dgm:pt>
    <dgm:pt modelId="{3B1C474C-38B9-43C5-82AF-D6B20C74595D}" type="sibTrans" cxnId="{2663D836-8E4D-4294-9F57-52026CF3CE1E}">
      <dgm:prSet/>
      <dgm:spPr/>
      <dgm:t>
        <a:bodyPr/>
        <a:lstStyle/>
        <a:p>
          <a:endParaRPr lang="de-DE"/>
        </a:p>
      </dgm:t>
    </dgm:pt>
    <dgm:pt modelId="{B1F85227-F6E7-4A4D-9DB0-19BF4C41742C}">
      <dgm:prSet custT="1"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Distanzierung nach Beziehungsabbruch </a:t>
          </a:r>
          <a:r>
            <a:rPr lang="de-CH" sz="1700" strike="noStrike" dirty="0" smtClean="0">
              <a:solidFill>
                <a:schemeClr val="bg1"/>
              </a:solidFill>
            </a:rPr>
            <a:t>(Quinn &amp; </a:t>
          </a:r>
          <a:r>
            <a:rPr lang="de-CH" sz="1700" strike="noStrike" dirty="0" err="1" smtClean="0">
              <a:solidFill>
                <a:schemeClr val="bg1"/>
              </a:solidFill>
            </a:rPr>
            <a:t>Happell</a:t>
          </a:r>
          <a:r>
            <a:rPr lang="de-CH" sz="1700" strike="noStrike" dirty="0" smtClean="0">
              <a:solidFill>
                <a:schemeClr val="bg1"/>
              </a:solidFill>
            </a:rPr>
            <a:t>, 2015a)</a:t>
          </a:r>
          <a:endParaRPr lang="de-DE" sz="1700" strike="noStrike" dirty="0">
            <a:solidFill>
              <a:schemeClr val="bg1"/>
            </a:solidFill>
          </a:endParaRPr>
        </a:p>
      </dgm:t>
    </dgm:pt>
    <dgm:pt modelId="{56301BEB-5D1E-482D-8DE6-9524200FA4BA}" type="parTrans" cxnId="{F1EE17C7-08EA-46EF-8228-35F74197B5CB}">
      <dgm:prSet/>
      <dgm:spPr/>
      <dgm:t>
        <a:bodyPr/>
        <a:lstStyle/>
        <a:p>
          <a:endParaRPr lang="de-DE"/>
        </a:p>
      </dgm:t>
    </dgm:pt>
    <dgm:pt modelId="{08FBE85F-EF2D-4D86-9B3B-EA772002ED95}" type="sibTrans" cxnId="{F1EE17C7-08EA-46EF-8228-35F74197B5CB}">
      <dgm:prSet/>
      <dgm:spPr/>
      <dgm:t>
        <a:bodyPr/>
        <a:lstStyle/>
        <a:p>
          <a:endParaRPr lang="de-DE"/>
        </a:p>
      </dgm:t>
    </dgm:pt>
    <dgm:pt modelId="{0E7A6CF9-C262-4946-B8B2-A58C39879C1C}">
      <dgm:prSet custT="1"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Komplexität des Themas -&gt; Tabuisierung </a:t>
          </a:r>
          <a:r>
            <a:rPr lang="de-CH" sz="1700" dirty="0" smtClean="0">
              <a:solidFill>
                <a:schemeClr val="bg1"/>
              </a:solidFill>
            </a:rPr>
            <a:t>(Dein et al., 2016)</a:t>
          </a:r>
          <a:endParaRPr lang="de-DE" sz="1700" dirty="0">
            <a:solidFill>
              <a:schemeClr val="bg1"/>
            </a:solidFill>
          </a:endParaRPr>
        </a:p>
      </dgm:t>
    </dgm:pt>
    <dgm:pt modelId="{97BE6AF8-BD57-459C-9CF9-9B2AF17A0EEB}" type="parTrans" cxnId="{126084FE-D63A-47CD-8D26-D2616DC53591}">
      <dgm:prSet/>
      <dgm:spPr/>
      <dgm:t>
        <a:bodyPr/>
        <a:lstStyle/>
        <a:p>
          <a:endParaRPr lang="de-DE"/>
        </a:p>
      </dgm:t>
    </dgm:pt>
    <dgm:pt modelId="{36322633-5F08-413B-BF5B-E72C852E4A4D}" type="sibTrans" cxnId="{126084FE-D63A-47CD-8D26-D2616DC53591}">
      <dgm:prSet/>
      <dgm:spPr/>
      <dgm:t>
        <a:bodyPr/>
        <a:lstStyle/>
        <a:p>
          <a:endParaRPr lang="de-DE"/>
        </a:p>
      </dgm:t>
    </dgm:pt>
    <dgm:pt modelId="{4B2CE294-857F-432F-AE54-7179D55B47F0}">
      <dgm:prSet custT="1"/>
      <dgm:spPr/>
      <dgm:t>
        <a:bodyPr/>
        <a:lstStyle/>
        <a:p>
          <a:pPr rtl="0"/>
          <a:r>
            <a:rPr lang="de-CH" sz="2000" dirty="0" smtClean="0">
              <a:solidFill>
                <a:schemeClr val="bg1"/>
              </a:solidFill>
            </a:rPr>
            <a:t>Ausbeutung finanziell oder sexuell </a:t>
          </a:r>
          <a:r>
            <a:rPr lang="de-CH" sz="1700" dirty="0" smtClean="0">
              <a:solidFill>
                <a:schemeClr val="bg1"/>
              </a:solidFill>
            </a:rPr>
            <a:t>(Dein et al., 2016; Quinn &amp; </a:t>
          </a:r>
          <a:r>
            <a:rPr lang="de-CH" sz="1700" dirty="0" err="1" smtClean="0">
              <a:solidFill>
                <a:schemeClr val="bg1"/>
              </a:solidFill>
            </a:rPr>
            <a:t>Happell</a:t>
          </a:r>
          <a:r>
            <a:rPr lang="de-CH" sz="1700" dirty="0" smtClean="0">
              <a:solidFill>
                <a:schemeClr val="bg1"/>
              </a:solidFill>
            </a:rPr>
            <a:t> 2015abc; </a:t>
          </a:r>
          <a:r>
            <a:rPr lang="de-CH" sz="1700" dirty="0" err="1" smtClean="0">
              <a:solidFill>
                <a:schemeClr val="bg1"/>
              </a:solidFill>
            </a:rPr>
            <a:t>Ruane</a:t>
          </a:r>
          <a:r>
            <a:rPr lang="de-CH" sz="1700" dirty="0" smtClean="0">
              <a:solidFill>
                <a:schemeClr val="bg1"/>
              </a:solidFill>
            </a:rPr>
            <a:t> &amp; </a:t>
          </a:r>
          <a:r>
            <a:rPr lang="de-CH" sz="1700" dirty="0" err="1" smtClean="0">
              <a:solidFill>
                <a:schemeClr val="bg1"/>
              </a:solidFill>
            </a:rPr>
            <a:t>Hayter</a:t>
          </a:r>
          <a:r>
            <a:rPr lang="de-CH" sz="1700" dirty="0" smtClean="0">
              <a:solidFill>
                <a:schemeClr val="bg1"/>
              </a:solidFill>
            </a:rPr>
            <a:t>, 2008)</a:t>
          </a:r>
          <a:endParaRPr lang="de-DE" sz="1700" dirty="0">
            <a:solidFill>
              <a:schemeClr val="bg1"/>
            </a:solidFill>
          </a:endParaRPr>
        </a:p>
      </dgm:t>
    </dgm:pt>
    <dgm:pt modelId="{6E679F29-7705-4DD0-9152-A3A0D0F23130}" type="parTrans" cxnId="{71B24AE3-7684-4010-A353-8E4346B86CAA}">
      <dgm:prSet/>
      <dgm:spPr/>
      <dgm:t>
        <a:bodyPr/>
        <a:lstStyle/>
        <a:p>
          <a:endParaRPr lang="de-DE"/>
        </a:p>
      </dgm:t>
    </dgm:pt>
    <dgm:pt modelId="{C95A7BA1-9F48-4223-AC91-A28EB47FA58E}" type="sibTrans" cxnId="{71B24AE3-7684-4010-A353-8E4346B86CAA}">
      <dgm:prSet/>
      <dgm:spPr/>
      <dgm:t>
        <a:bodyPr/>
        <a:lstStyle/>
        <a:p>
          <a:endParaRPr lang="de-DE"/>
        </a:p>
      </dgm:t>
    </dgm:pt>
    <dgm:pt modelId="{A3C65C5D-91B2-4E01-B136-6BCE6B65F28E}">
      <dgm:prSet custT="1"/>
      <dgm:spPr/>
      <dgm:t>
        <a:bodyPr/>
        <a:lstStyle/>
        <a:p>
          <a:pPr rtl="0"/>
          <a:r>
            <a:rPr lang="de-DE" sz="2000" dirty="0" smtClean="0">
              <a:solidFill>
                <a:schemeClr val="bg1"/>
              </a:solidFill>
            </a:rPr>
            <a:t>Angst vor Manipulation, Ausnutzung der Regeln </a:t>
          </a:r>
          <a:r>
            <a:rPr lang="de-DE" sz="1700" dirty="0" smtClean="0">
              <a:solidFill>
                <a:schemeClr val="bg1"/>
              </a:solidFill>
            </a:rPr>
            <a:t>(</a:t>
          </a:r>
          <a:r>
            <a:rPr lang="de-DE" sz="1700" dirty="0" err="1" smtClean="0">
              <a:solidFill>
                <a:schemeClr val="bg1"/>
              </a:solidFill>
            </a:rPr>
            <a:t>Ruane</a:t>
          </a:r>
          <a:r>
            <a:rPr lang="de-DE" sz="1700" dirty="0" smtClean="0">
              <a:solidFill>
                <a:schemeClr val="bg1"/>
              </a:solidFill>
            </a:rPr>
            <a:t> &amp; </a:t>
          </a:r>
          <a:r>
            <a:rPr lang="de-DE" sz="1700" dirty="0" err="1" smtClean="0">
              <a:solidFill>
                <a:schemeClr val="bg1"/>
              </a:solidFill>
            </a:rPr>
            <a:t>Hayter</a:t>
          </a:r>
          <a:r>
            <a:rPr lang="de-DE" sz="1700" dirty="0" smtClean="0">
              <a:solidFill>
                <a:schemeClr val="bg1"/>
              </a:solidFill>
            </a:rPr>
            <a:t>, 2008; Dein et al., 2016)</a:t>
          </a:r>
          <a:endParaRPr lang="de-DE" sz="1700" dirty="0">
            <a:solidFill>
              <a:schemeClr val="bg1"/>
            </a:solidFill>
          </a:endParaRPr>
        </a:p>
      </dgm:t>
    </dgm:pt>
    <dgm:pt modelId="{143CDA75-132E-4904-A083-F282C72760E8}" type="parTrans" cxnId="{1DEC9B7F-3528-4D6A-949C-E711F5111F43}">
      <dgm:prSet/>
      <dgm:spPr/>
      <dgm:t>
        <a:bodyPr/>
        <a:lstStyle/>
        <a:p>
          <a:endParaRPr lang="de-DE"/>
        </a:p>
      </dgm:t>
    </dgm:pt>
    <dgm:pt modelId="{96FD740F-122C-41A6-B88B-965680D89354}" type="sibTrans" cxnId="{1DEC9B7F-3528-4D6A-949C-E711F5111F43}">
      <dgm:prSet/>
      <dgm:spPr/>
      <dgm:t>
        <a:bodyPr/>
        <a:lstStyle/>
        <a:p>
          <a:endParaRPr lang="de-DE"/>
        </a:p>
      </dgm:t>
    </dgm:pt>
    <dgm:pt modelId="{44D03B8C-C479-438C-AE12-1E63C68CB32C}" type="pres">
      <dgm:prSet presAssocID="{33B5F1CA-3FA1-410B-84A2-678997414E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9102FC0-2B36-4F29-BBDF-6CA6E8A7A446}" type="pres">
      <dgm:prSet presAssocID="{DDFABC7D-1009-4864-BB69-68F0E0BF4EA7}" presName="parentText" presStyleLbl="node1" presStyleIdx="0" presStyleCnt="1" custScaleY="74978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B59DA123-E1F1-42F0-8D63-F7ED0B705AA0}" type="pres">
      <dgm:prSet presAssocID="{DDFABC7D-1009-4864-BB69-68F0E0BF4EA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58DDB56-988F-4C9F-88F8-26473C510BCD}" srcId="{33B5F1CA-3FA1-410B-84A2-678997414EFA}" destId="{DDFABC7D-1009-4864-BB69-68F0E0BF4EA7}" srcOrd="0" destOrd="0" parTransId="{792043CB-122D-440D-8FEA-3276BE32D558}" sibTransId="{6FE06885-DF90-4002-89CF-61F4FBC75984}"/>
    <dgm:cxn modelId="{D4BAEEB8-E1D6-4354-837F-4C7E39CEA912}" type="presOf" srcId="{A3C65C5D-91B2-4E01-B136-6BCE6B65F28E}" destId="{B59DA123-E1F1-42F0-8D63-F7ED0B705AA0}" srcOrd="0" destOrd="5" presId="urn:microsoft.com/office/officeart/2005/8/layout/vList2"/>
    <dgm:cxn modelId="{ADDB2067-144D-4767-90E4-DD5392894BB5}" srcId="{DDFABC7D-1009-4864-BB69-68F0E0BF4EA7}" destId="{266309FB-6497-465F-8CE5-E6C45942413A}" srcOrd="1" destOrd="0" parTransId="{CB8C184A-78EA-4156-A8AE-2DD906028683}" sibTransId="{995031E7-2DE0-4088-B46D-4B2B61B98395}"/>
    <dgm:cxn modelId="{8AC5E836-6971-4FEB-823E-617D885DF1D7}" type="presOf" srcId="{0E7A6CF9-C262-4946-B8B2-A58C39879C1C}" destId="{B59DA123-E1F1-42F0-8D63-F7ED0B705AA0}" srcOrd="0" destOrd="2" presId="urn:microsoft.com/office/officeart/2005/8/layout/vList2"/>
    <dgm:cxn modelId="{E07BD231-1B09-4FD8-965A-6305365210FD}" type="presOf" srcId="{B56D54DC-F122-4DF0-9ACC-46E58AF3F323}" destId="{B59DA123-E1F1-42F0-8D63-F7ED0B705AA0}" srcOrd="0" destOrd="0" presId="urn:microsoft.com/office/officeart/2005/8/layout/vList2"/>
    <dgm:cxn modelId="{95757FA7-57F2-430C-B23A-2599EF26B3F1}" type="presOf" srcId="{DDFABC7D-1009-4864-BB69-68F0E0BF4EA7}" destId="{C9102FC0-2B36-4F29-BBDF-6CA6E8A7A446}" srcOrd="0" destOrd="0" presId="urn:microsoft.com/office/officeart/2005/8/layout/vList2"/>
    <dgm:cxn modelId="{1DEC9B7F-3528-4D6A-949C-E711F5111F43}" srcId="{DDFABC7D-1009-4864-BB69-68F0E0BF4EA7}" destId="{A3C65C5D-91B2-4E01-B136-6BCE6B65F28E}" srcOrd="4" destOrd="0" parTransId="{143CDA75-132E-4904-A083-F282C72760E8}" sibTransId="{96FD740F-122C-41A6-B88B-965680D89354}"/>
    <dgm:cxn modelId="{2663D836-8E4D-4294-9F57-52026CF3CE1E}" srcId="{DDFABC7D-1009-4864-BB69-68F0E0BF4EA7}" destId="{80D2BE1C-0354-4FE5-8A63-D3EFAEA6F020}" srcOrd="3" destOrd="0" parTransId="{E0CA7F75-EA1C-4B02-91DA-1E7D4C95519F}" sibTransId="{3B1C474C-38B9-43C5-82AF-D6B20C74595D}"/>
    <dgm:cxn modelId="{126084FE-D63A-47CD-8D26-D2616DC53591}" srcId="{DDFABC7D-1009-4864-BB69-68F0E0BF4EA7}" destId="{0E7A6CF9-C262-4946-B8B2-A58C39879C1C}" srcOrd="2" destOrd="0" parTransId="{97BE6AF8-BD57-459C-9CF9-9B2AF17A0EEB}" sibTransId="{36322633-5F08-413B-BF5B-E72C852E4A4D}"/>
    <dgm:cxn modelId="{71B24AE3-7684-4010-A353-8E4346B86CAA}" srcId="{80D2BE1C-0354-4FE5-8A63-D3EFAEA6F020}" destId="{4B2CE294-857F-432F-AE54-7179D55B47F0}" srcOrd="0" destOrd="0" parTransId="{6E679F29-7705-4DD0-9152-A3A0D0F23130}" sibTransId="{C95A7BA1-9F48-4223-AC91-A28EB47FA58E}"/>
    <dgm:cxn modelId="{D2AE637D-D74D-4EA0-8D99-76CC277C64FD}" type="presOf" srcId="{B1F85227-F6E7-4A4D-9DB0-19BF4C41742C}" destId="{B59DA123-E1F1-42F0-8D63-F7ED0B705AA0}" srcOrd="0" destOrd="6" presId="urn:microsoft.com/office/officeart/2005/8/layout/vList2"/>
    <dgm:cxn modelId="{2B9D10C6-120E-411A-ACE3-58FE4B7C3C63}" srcId="{DDFABC7D-1009-4864-BB69-68F0E0BF4EA7}" destId="{B56D54DC-F122-4DF0-9ACC-46E58AF3F323}" srcOrd="0" destOrd="0" parTransId="{670EAABC-982B-4DC6-858B-01E93B98AB53}" sibTransId="{F0DD3593-84F1-4C16-AEB7-B0C5BC0C41B9}"/>
    <dgm:cxn modelId="{FFB7F031-5A10-40B7-8270-A2F174C2F98C}" type="presOf" srcId="{4B2CE294-857F-432F-AE54-7179D55B47F0}" destId="{B59DA123-E1F1-42F0-8D63-F7ED0B705AA0}" srcOrd="0" destOrd="4" presId="urn:microsoft.com/office/officeart/2005/8/layout/vList2"/>
    <dgm:cxn modelId="{6942D325-E85D-4EBD-8F93-9FD8F63B0C30}" type="presOf" srcId="{33B5F1CA-3FA1-410B-84A2-678997414EFA}" destId="{44D03B8C-C479-438C-AE12-1E63C68CB32C}" srcOrd="0" destOrd="0" presId="urn:microsoft.com/office/officeart/2005/8/layout/vList2"/>
    <dgm:cxn modelId="{414FBC62-6461-4878-937A-98AE48732642}" type="presOf" srcId="{266309FB-6497-465F-8CE5-E6C45942413A}" destId="{B59DA123-E1F1-42F0-8D63-F7ED0B705AA0}" srcOrd="0" destOrd="1" presId="urn:microsoft.com/office/officeart/2005/8/layout/vList2"/>
    <dgm:cxn modelId="{F1EE17C7-08EA-46EF-8228-35F74197B5CB}" srcId="{DDFABC7D-1009-4864-BB69-68F0E0BF4EA7}" destId="{B1F85227-F6E7-4A4D-9DB0-19BF4C41742C}" srcOrd="5" destOrd="0" parTransId="{56301BEB-5D1E-482D-8DE6-9524200FA4BA}" sibTransId="{08FBE85F-EF2D-4D86-9B3B-EA772002ED95}"/>
    <dgm:cxn modelId="{F8C42519-6820-4276-9620-E68F4CD694D2}" type="presOf" srcId="{80D2BE1C-0354-4FE5-8A63-D3EFAEA6F020}" destId="{B59DA123-E1F1-42F0-8D63-F7ED0B705AA0}" srcOrd="0" destOrd="3" presId="urn:microsoft.com/office/officeart/2005/8/layout/vList2"/>
    <dgm:cxn modelId="{DC3441C8-5331-4DFD-8A5B-68203525CAB7}" type="presParOf" srcId="{44D03B8C-C479-438C-AE12-1E63C68CB32C}" destId="{C9102FC0-2B36-4F29-BBDF-6CA6E8A7A446}" srcOrd="0" destOrd="0" presId="urn:microsoft.com/office/officeart/2005/8/layout/vList2"/>
    <dgm:cxn modelId="{B950EDFB-1607-4A82-B366-7F3F01C10A5A}" type="presParOf" srcId="{44D03B8C-C479-438C-AE12-1E63C68CB32C}" destId="{B59DA123-E1F1-42F0-8D63-F7ED0B705AA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3B5F1CA-3FA1-410B-84A2-678997414EFA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DDFABC7D-1009-4864-BB69-68F0E0BF4EA7}">
      <dgm:prSet custT="1"/>
      <dgm:spPr>
        <a:solidFill>
          <a:schemeClr val="tx1">
            <a:lumMod val="40000"/>
            <a:lumOff val="60000"/>
          </a:schemeClr>
        </a:solidFill>
      </dgm:spPr>
      <dgm:t>
        <a:bodyPr/>
        <a:lstStyle/>
        <a:p>
          <a:pPr rtl="0"/>
          <a:r>
            <a:rPr lang="de-CH" sz="2800" dirty="0" smtClean="0">
              <a:solidFill>
                <a:schemeClr val="bg1"/>
              </a:solidFill>
            </a:rPr>
            <a:t>Personale Hindernisse</a:t>
          </a:r>
          <a:endParaRPr lang="de-DE" sz="2800" dirty="0">
            <a:solidFill>
              <a:schemeClr val="bg1"/>
            </a:solidFill>
          </a:endParaRPr>
        </a:p>
      </dgm:t>
    </dgm:pt>
    <dgm:pt modelId="{792043CB-122D-440D-8FEA-3276BE32D558}" type="parTrans" cxnId="{258DDB56-988F-4C9F-88F8-26473C510BCD}">
      <dgm:prSet/>
      <dgm:spPr/>
      <dgm:t>
        <a:bodyPr/>
        <a:lstStyle/>
        <a:p>
          <a:endParaRPr lang="de-DE"/>
        </a:p>
      </dgm:t>
    </dgm:pt>
    <dgm:pt modelId="{6FE06885-DF90-4002-89CF-61F4FBC75984}" type="sibTrans" cxnId="{258DDB56-988F-4C9F-88F8-26473C510BCD}">
      <dgm:prSet/>
      <dgm:spPr/>
      <dgm:t>
        <a:bodyPr/>
        <a:lstStyle/>
        <a:p>
          <a:endParaRPr lang="de-DE"/>
        </a:p>
      </dgm:t>
    </dgm:pt>
    <dgm:pt modelId="{B56D54DC-F122-4DF0-9ACC-46E58AF3F323}">
      <dgm:prSet custT="1"/>
      <dgm:spPr/>
      <dgm:t>
        <a:bodyPr/>
        <a:lstStyle/>
        <a:p>
          <a:pPr algn="l" rtl="0"/>
          <a:r>
            <a:rPr lang="de-CH" sz="2100" dirty="0" smtClean="0">
              <a:solidFill>
                <a:schemeClr val="bg2"/>
              </a:solidFill>
            </a:rPr>
            <a:t>Schwangerschaft </a:t>
          </a:r>
          <a:r>
            <a:rPr lang="de-CH" sz="1800" dirty="0" smtClean="0">
              <a:solidFill>
                <a:schemeClr val="bg2"/>
              </a:solidFill>
            </a:rPr>
            <a:t>(Quinn &amp; </a:t>
          </a:r>
          <a:r>
            <a:rPr lang="de-CH" sz="1800" dirty="0" err="1" smtClean="0">
              <a:solidFill>
                <a:schemeClr val="bg2"/>
              </a:solidFill>
            </a:rPr>
            <a:t>Happell</a:t>
          </a:r>
          <a:r>
            <a:rPr lang="de-CH" sz="1800" dirty="0" smtClean="0">
              <a:solidFill>
                <a:schemeClr val="bg2"/>
              </a:solidFill>
            </a:rPr>
            <a:t>, 2015b; Dein et al., 2016)</a:t>
          </a:r>
          <a:endParaRPr lang="de-DE" sz="1800" dirty="0">
            <a:solidFill>
              <a:schemeClr val="bg2"/>
            </a:solidFill>
          </a:endParaRPr>
        </a:p>
      </dgm:t>
    </dgm:pt>
    <dgm:pt modelId="{670EAABC-982B-4DC6-858B-01E93B98AB53}" type="parTrans" cxnId="{2B9D10C6-120E-411A-ACE3-58FE4B7C3C63}">
      <dgm:prSet/>
      <dgm:spPr/>
      <dgm:t>
        <a:bodyPr/>
        <a:lstStyle/>
        <a:p>
          <a:endParaRPr lang="de-DE"/>
        </a:p>
      </dgm:t>
    </dgm:pt>
    <dgm:pt modelId="{F0DD3593-84F1-4C16-AEB7-B0C5BC0C41B9}" type="sibTrans" cxnId="{2B9D10C6-120E-411A-ACE3-58FE4B7C3C63}">
      <dgm:prSet/>
      <dgm:spPr/>
      <dgm:t>
        <a:bodyPr/>
        <a:lstStyle/>
        <a:p>
          <a:endParaRPr lang="de-DE"/>
        </a:p>
      </dgm:t>
    </dgm:pt>
    <dgm:pt modelId="{56266D26-BB99-440A-8382-FB1BFE2F36E7}">
      <dgm:prSet custT="1"/>
      <dgm:spPr/>
      <dgm:t>
        <a:bodyPr/>
        <a:lstStyle/>
        <a:p>
          <a:pPr algn="l" rtl="0"/>
          <a:r>
            <a:rPr lang="de-DE" sz="2100" dirty="0" smtClean="0">
              <a:solidFill>
                <a:schemeClr val="bg2"/>
              </a:solidFill>
            </a:rPr>
            <a:t>Personal geht einschränkender vor als die Richtlinie vorgibt </a:t>
          </a:r>
          <a:r>
            <a:rPr lang="de-DE" sz="1800" dirty="0" smtClean="0">
              <a:solidFill>
                <a:schemeClr val="bg2"/>
              </a:solidFill>
            </a:rPr>
            <a:t>(Quinn &amp; </a:t>
          </a:r>
          <a:r>
            <a:rPr lang="de-DE" sz="1800" dirty="0" err="1" smtClean="0">
              <a:solidFill>
                <a:schemeClr val="bg2"/>
              </a:solidFill>
            </a:rPr>
            <a:t>Happell</a:t>
          </a:r>
          <a:r>
            <a:rPr lang="de-DE" sz="1800" dirty="0" smtClean="0">
              <a:solidFill>
                <a:schemeClr val="bg2"/>
              </a:solidFill>
            </a:rPr>
            <a:t>, 2015c)</a:t>
          </a:r>
          <a:endParaRPr lang="de-DE" sz="1800" dirty="0">
            <a:solidFill>
              <a:schemeClr val="bg2"/>
            </a:solidFill>
          </a:endParaRPr>
        </a:p>
      </dgm:t>
    </dgm:pt>
    <dgm:pt modelId="{AEBD8226-56E4-4F84-926F-DBD96A1A0B90}" type="parTrans" cxnId="{7F555C6B-7EA1-4101-B7D0-28AA666AC00B}">
      <dgm:prSet/>
      <dgm:spPr/>
      <dgm:t>
        <a:bodyPr/>
        <a:lstStyle/>
        <a:p>
          <a:endParaRPr lang="de-DE"/>
        </a:p>
      </dgm:t>
    </dgm:pt>
    <dgm:pt modelId="{529292A7-2892-4F77-8C10-148852FD577E}" type="sibTrans" cxnId="{7F555C6B-7EA1-4101-B7D0-28AA666AC00B}">
      <dgm:prSet/>
      <dgm:spPr/>
      <dgm:t>
        <a:bodyPr/>
        <a:lstStyle/>
        <a:p>
          <a:endParaRPr lang="de-DE"/>
        </a:p>
      </dgm:t>
    </dgm:pt>
    <dgm:pt modelId="{D619E41E-80A0-40E1-986C-5D25B447F3AE}">
      <dgm:prSet/>
      <dgm:spPr/>
      <dgm:t>
        <a:bodyPr/>
        <a:lstStyle/>
        <a:p>
          <a:pPr algn="l" rtl="0"/>
          <a:endParaRPr lang="de-DE" sz="2100" dirty="0"/>
        </a:p>
      </dgm:t>
    </dgm:pt>
    <dgm:pt modelId="{B2C6EE5F-59EF-4974-97D7-EBBF30468D0C}" type="parTrans" cxnId="{6E90270C-33C5-45C2-82A8-8EBCEDD61519}">
      <dgm:prSet/>
      <dgm:spPr/>
      <dgm:t>
        <a:bodyPr/>
        <a:lstStyle/>
        <a:p>
          <a:endParaRPr lang="de-DE"/>
        </a:p>
      </dgm:t>
    </dgm:pt>
    <dgm:pt modelId="{36991422-A7E2-4FFE-89B4-39B4AF752705}" type="sibTrans" cxnId="{6E90270C-33C5-45C2-82A8-8EBCEDD61519}">
      <dgm:prSet/>
      <dgm:spPr/>
      <dgm:t>
        <a:bodyPr/>
        <a:lstStyle/>
        <a:p>
          <a:endParaRPr lang="de-DE"/>
        </a:p>
      </dgm:t>
    </dgm:pt>
    <dgm:pt modelId="{B8A48B05-13F1-4E7C-9CF8-2758CC5E7EBB}">
      <dgm:prSet custT="1"/>
      <dgm:spPr/>
      <dgm:t>
        <a:bodyPr/>
        <a:lstStyle/>
        <a:p>
          <a:pPr algn="l" rtl="0"/>
          <a:r>
            <a:rPr lang="de-CH" sz="2100" dirty="0" smtClean="0">
              <a:solidFill>
                <a:schemeClr val="bg2"/>
              </a:solidFill>
            </a:rPr>
            <a:t>Nebenwirkung von Medikamenten </a:t>
          </a:r>
          <a:r>
            <a:rPr lang="de-CH" sz="1800" dirty="0" smtClean="0">
              <a:solidFill>
                <a:schemeClr val="bg2"/>
              </a:solidFill>
            </a:rPr>
            <a:t>(Brown et al., 2014)</a:t>
          </a:r>
          <a:endParaRPr lang="de-DE" sz="1800" dirty="0">
            <a:solidFill>
              <a:schemeClr val="bg2"/>
            </a:solidFill>
          </a:endParaRPr>
        </a:p>
      </dgm:t>
    </dgm:pt>
    <dgm:pt modelId="{CBCE9715-1D8E-4F5C-91B3-7A7642E2C79D}" type="parTrans" cxnId="{53CB6598-91AB-4E1C-B10D-9FE060E16461}">
      <dgm:prSet/>
      <dgm:spPr/>
      <dgm:t>
        <a:bodyPr/>
        <a:lstStyle/>
        <a:p>
          <a:endParaRPr lang="de-DE"/>
        </a:p>
      </dgm:t>
    </dgm:pt>
    <dgm:pt modelId="{DD790F10-7834-4DBD-A14F-F562DF050F6D}" type="sibTrans" cxnId="{53CB6598-91AB-4E1C-B10D-9FE060E16461}">
      <dgm:prSet/>
      <dgm:spPr/>
      <dgm:t>
        <a:bodyPr/>
        <a:lstStyle/>
        <a:p>
          <a:endParaRPr lang="de-DE"/>
        </a:p>
      </dgm:t>
    </dgm:pt>
    <dgm:pt modelId="{589A1B33-8A2B-4176-96E5-8F5AE175AA74}">
      <dgm:prSet custT="1"/>
      <dgm:spPr/>
      <dgm:t>
        <a:bodyPr/>
        <a:lstStyle/>
        <a:p>
          <a:pPr algn="l"/>
          <a:r>
            <a:rPr lang="de-DE" sz="2100" dirty="0" smtClean="0">
              <a:solidFill>
                <a:schemeClr val="bg2"/>
              </a:solidFill>
            </a:rPr>
            <a:t>Richtlinien werden aus personalen Werten und deren Haltung gestaltet </a:t>
          </a:r>
          <a:r>
            <a:rPr lang="de-DE" sz="1800" dirty="0" smtClean="0">
              <a:solidFill>
                <a:schemeClr val="bg2"/>
              </a:solidFill>
            </a:rPr>
            <a:t>(</a:t>
          </a:r>
          <a:r>
            <a:rPr lang="de-DE" sz="1800" dirty="0" err="1" smtClean="0">
              <a:solidFill>
                <a:schemeClr val="bg2"/>
              </a:solidFill>
            </a:rPr>
            <a:t>Ruane</a:t>
          </a:r>
          <a:r>
            <a:rPr lang="de-DE" sz="1800" dirty="0" smtClean="0">
              <a:solidFill>
                <a:schemeClr val="bg2"/>
              </a:solidFill>
            </a:rPr>
            <a:t> &amp; </a:t>
          </a:r>
          <a:r>
            <a:rPr lang="de-DE" sz="1800" dirty="0" err="1" smtClean="0">
              <a:solidFill>
                <a:schemeClr val="bg2"/>
              </a:solidFill>
            </a:rPr>
            <a:t>Hayter</a:t>
          </a:r>
          <a:r>
            <a:rPr lang="de-DE" sz="1800" dirty="0" smtClean="0">
              <a:solidFill>
                <a:schemeClr val="bg2"/>
              </a:solidFill>
            </a:rPr>
            <a:t>, 2008)</a:t>
          </a:r>
          <a:endParaRPr lang="de-DE" sz="1800" dirty="0">
            <a:solidFill>
              <a:schemeClr val="bg2"/>
            </a:solidFill>
          </a:endParaRPr>
        </a:p>
      </dgm:t>
    </dgm:pt>
    <dgm:pt modelId="{62184A2E-B424-47A7-9F0A-E12AD038634E}" type="parTrans" cxnId="{DF60BF9B-AF37-48A3-9852-1E1F030F37EF}">
      <dgm:prSet/>
      <dgm:spPr/>
      <dgm:t>
        <a:bodyPr/>
        <a:lstStyle/>
        <a:p>
          <a:endParaRPr lang="de-DE"/>
        </a:p>
      </dgm:t>
    </dgm:pt>
    <dgm:pt modelId="{58195C3E-AD9F-4E18-AA79-BB67B09E860C}" type="sibTrans" cxnId="{DF60BF9B-AF37-48A3-9852-1E1F030F37EF}">
      <dgm:prSet/>
      <dgm:spPr/>
      <dgm:t>
        <a:bodyPr/>
        <a:lstStyle/>
        <a:p>
          <a:endParaRPr lang="de-DE"/>
        </a:p>
      </dgm:t>
    </dgm:pt>
    <dgm:pt modelId="{9E7FC573-2DFB-4F1C-9740-3B0A389D551A}">
      <dgm:prSet custT="1"/>
      <dgm:spPr/>
      <dgm:t>
        <a:bodyPr/>
        <a:lstStyle/>
        <a:p>
          <a:pPr algn="l" rtl="0"/>
          <a:r>
            <a:rPr lang="de-CH" sz="2100" dirty="0" smtClean="0">
              <a:solidFill>
                <a:schemeClr val="bg2"/>
              </a:solidFill>
            </a:rPr>
            <a:t>Diskriminierung und Abwertung </a:t>
          </a:r>
          <a:r>
            <a:rPr lang="de-CH" sz="1800" dirty="0" smtClean="0">
              <a:solidFill>
                <a:schemeClr val="bg2"/>
              </a:solidFill>
            </a:rPr>
            <a:t>(</a:t>
          </a:r>
          <a:r>
            <a:rPr lang="de-CH" sz="1800" dirty="0" err="1" smtClean="0">
              <a:solidFill>
                <a:schemeClr val="bg2"/>
              </a:solidFill>
            </a:rPr>
            <a:t>Ruane</a:t>
          </a:r>
          <a:r>
            <a:rPr lang="de-CH" sz="1800" dirty="0" smtClean="0">
              <a:solidFill>
                <a:schemeClr val="bg2"/>
              </a:solidFill>
            </a:rPr>
            <a:t> &amp; </a:t>
          </a:r>
          <a:r>
            <a:rPr lang="de-CH" sz="1800" dirty="0" err="1" smtClean="0">
              <a:solidFill>
                <a:schemeClr val="bg2"/>
              </a:solidFill>
            </a:rPr>
            <a:t>Hayter</a:t>
          </a:r>
          <a:r>
            <a:rPr lang="de-CH" sz="1800" dirty="0" smtClean="0">
              <a:solidFill>
                <a:schemeClr val="bg2"/>
              </a:solidFill>
            </a:rPr>
            <a:t>, 2008; Quinn &amp; </a:t>
          </a:r>
          <a:r>
            <a:rPr lang="de-CH" sz="1800" dirty="0" err="1" smtClean="0">
              <a:solidFill>
                <a:schemeClr val="bg2"/>
              </a:solidFill>
            </a:rPr>
            <a:t>Happell</a:t>
          </a:r>
          <a:r>
            <a:rPr lang="de-CH" sz="1800" dirty="0" smtClean="0">
              <a:solidFill>
                <a:schemeClr val="bg2"/>
              </a:solidFill>
            </a:rPr>
            <a:t>, 2015b)</a:t>
          </a:r>
          <a:endParaRPr lang="de-DE" sz="1800" dirty="0">
            <a:solidFill>
              <a:schemeClr val="bg2"/>
            </a:solidFill>
          </a:endParaRPr>
        </a:p>
      </dgm:t>
    </dgm:pt>
    <dgm:pt modelId="{1EDAE467-D7AC-4815-B04C-3563F2D7E02B}" type="parTrans" cxnId="{FB00FD23-FCEA-42BD-92A9-E37D6F6F1AA6}">
      <dgm:prSet/>
      <dgm:spPr/>
      <dgm:t>
        <a:bodyPr/>
        <a:lstStyle/>
        <a:p>
          <a:endParaRPr lang="de-DE"/>
        </a:p>
      </dgm:t>
    </dgm:pt>
    <dgm:pt modelId="{6D6A8C15-9B7D-4E62-8489-E656ADB9AB9B}" type="sibTrans" cxnId="{FB00FD23-FCEA-42BD-92A9-E37D6F6F1AA6}">
      <dgm:prSet/>
      <dgm:spPr/>
      <dgm:t>
        <a:bodyPr/>
        <a:lstStyle/>
        <a:p>
          <a:endParaRPr lang="de-DE"/>
        </a:p>
      </dgm:t>
    </dgm:pt>
    <dgm:pt modelId="{02D1C393-BC41-41F8-BC4D-FD9FC474DC99}" type="pres">
      <dgm:prSet presAssocID="{33B5F1CA-3FA1-410B-84A2-678997414E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5D745C49-CA2B-4A2B-8134-CBFF0970E0ED}" type="pres">
      <dgm:prSet presAssocID="{DDFABC7D-1009-4864-BB69-68F0E0BF4EA7}" presName="parentText" presStyleLbl="node1" presStyleIdx="0" presStyleCnt="1" custScaleY="75518">
        <dgm:presLayoutVars>
          <dgm:chMax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177765F4-5462-461B-A8AC-C3DB4F2F5A03}" type="pres">
      <dgm:prSet presAssocID="{DDFABC7D-1009-4864-BB69-68F0E0BF4EA7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53CB6598-91AB-4E1C-B10D-9FE060E16461}" srcId="{DDFABC7D-1009-4864-BB69-68F0E0BF4EA7}" destId="{B8A48B05-13F1-4E7C-9CF8-2758CC5E7EBB}" srcOrd="1" destOrd="0" parTransId="{CBCE9715-1D8E-4F5C-91B3-7A7642E2C79D}" sibTransId="{DD790F10-7834-4DBD-A14F-F562DF050F6D}"/>
    <dgm:cxn modelId="{2B9D10C6-120E-411A-ACE3-58FE4B7C3C63}" srcId="{DDFABC7D-1009-4864-BB69-68F0E0BF4EA7}" destId="{B56D54DC-F122-4DF0-9ACC-46E58AF3F323}" srcOrd="0" destOrd="0" parTransId="{670EAABC-982B-4DC6-858B-01E93B98AB53}" sibTransId="{F0DD3593-84F1-4C16-AEB7-B0C5BC0C41B9}"/>
    <dgm:cxn modelId="{CF2A4AE6-1FF0-4682-9E19-40C41CAB1397}" type="presOf" srcId="{9E7FC573-2DFB-4F1C-9740-3B0A389D551A}" destId="{177765F4-5462-461B-A8AC-C3DB4F2F5A03}" srcOrd="0" destOrd="4" presId="urn:microsoft.com/office/officeart/2005/8/layout/vList2"/>
    <dgm:cxn modelId="{3032BB98-5611-420F-811E-408F4382B5D6}" type="presOf" srcId="{56266D26-BB99-440A-8382-FB1BFE2F36E7}" destId="{177765F4-5462-461B-A8AC-C3DB4F2F5A03}" srcOrd="0" destOrd="3" presId="urn:microsoft.com/office/officeart/2005/8/layout/vList2"/>
    <dgm:cxn modelId="{258DDB56-988F-4C9F-88F8-26473C510BCD}" srcId="{33B5F1CA-3FA1-410B-84A2-678997414EFA}" destId="{DDFABC7D-1009-4864-BB69-68F0E0BF4EA7}" srcOrd="0" destOrd="0" parTransId="{792043CB-122D-440D-8FEA-3276BE32D558}" sibTransId="{6FE06885-DF90-4002-89CF-61F4FBC75984}"/>
    <dgm:cxn modelId="{6B137481-D686-4977-BE88-D7EDAAB597A8}" type="presOf" srcId="{DDFABC7D-1009-4864-BB69-68F0E0BF4EA7}" destId="{5D745C49-CA2B-4A2B-8134-CBFF0970E0ED}" srcOrd="0" destOrd="0" presId="urn:microsoft.com/office/officeart/2005/8/layout/vList2"/>
    <dgm:cxn modelId="{ABD5726D-D0EA-4B5C-A0AD-303168069F06}" type="presOf" srcId="{B56D54DC-F122-4DF0-9ACC-46E58AF3F323}" destId="{177765F4-5462-461B-A8AC-C3DB4F2F5A03}" srcOrd="0" destOrd="0" presId="urn:microsoft.com/office/officeart/2005/8/layout/vList2"/>
    <dgm:cxn modelId="{50D0618E-9424-4357-BED6-60661B22214F}" type="presOf" srcId="{B8A48B05-13F1-4E7C-9CF8-2758CC5E7EBB}" destId="{177765F4-5462-461B-A8AC-C3DB4F2F5A03}" srcOrd="0" destOrd="1" presId="urn:microsoft.com/office/officeart/2005/8/layout/vList2"/>
    <dgm:cxn modelId="{7F555C6B-7EA1-4101-B7D0-28AA666AC00B}" srcId="{DDFABC7D-1009-4864-BB69-68F0E0BF4EA7}" destId="{56266D26-BB99-440A-8382-FB1BFE2F36E7}" srcOrd="3" destOrd="0" parTransId="{AEBD8226-56E4-4F84-926F-DBD96A1A0B90}" sibTransId="{529292A7-2892-4F77-8C10-148852FD577E}"/>
    <dgm:cxn modelId="{6E90270C-33C5-45C2-82A8-8EBCEDD61519}" srcId="{DDFABC7D-1009-4864-BB69-68F0E0BF4EA7}" destId="{D619E41E-80A0-40E1-986C-5D25B447F3AE}" srcOrd="5" destOrd="0" parTransId="{B2C6EE5F-59EF-4974-97D7-EBBF30468D0C}" sibTransId="{36991422-A7E2-4FFE-89B4-39B4AF752705}"/>
    <dgm:cxn modelId="{FB00FD23-FCEA-42BD-92A9-E37D6F6F1AA6}" srcId="{DDFABC7D-1009-4864-BB69-68F0E0BF4EA7}" destId="{9E7FC573-2DFB-4F1C-9740-3B0A389D551A}" srcOrd="4" destOrd="0" parTransId="{1EDAE467-D7AC-4815-B04C-3563F2D7E02B}" sibTransId="{6D6A8C15-9B7D-4E62-8489-E656ADB9AB9B}"/>
    <dgm:cxn modelId="{3FD8F5D5-EFC7-4AAC-A9F8-2C898345D3A1}" type="presOf" srcId="{589A1B33-8A2B-4176-96E5-8F5AE175AA74}" destId="{177765F4-5462-461B-A8AC-C3DB4F2F5A03}" srcOrd="0" destOrd="2" presId="urn:microsoft.com/office/officeart/2005/8/layout/vList2"/>
    <dgm:cxn modelId="{99BE6863-B443-446E-BE91-52C426189510}" type="presOf" srcId="{33B5F1CA-3FA1-410B-84A2-678997414EFA}" destId="{02D1C393-BC41-41F8-BC4D-FD9FC474DC99}" srcOrd="0" destOrd="0" presId="urn:microsoft.com/office/officeart/2005/8/layout/vList2"/>
    <dgm:cxn modelId="{1FD90E52-A299-485E-8947-27ACCE2EE475}" type="presOf" srcId="{D619E41E-80A0-40E1-986C-5D25B447F3AE}" destId="{177765F4-5462-461B-A8AC-C3DB4F2F5A03}" srcOrd="0" destOrd="5" presId="urn:microsoft.com/office/officeart/2005/8/layout/vList2"/>
    <dgm:cxn modelId="{DF60BF9B-AF37-48A3-9852-1E1F030F37EF}" srcId="{DDFABC7D-1009-4864-BB69-68F0E0BF4EA7}" destId="{589A1B33-8A2B-4176-96E5-8F5AE175AA74}" srcOrd="2" destOrd="0" parTransId="{62184A2E-B424-47A7-9F0A-E12AD038634E}" sibTransId="{58195C3E-AD9F-4E18-AA79-BB67B09E860C}"/>
    <dgm:cxn modelId="{99EB5C2F-8D24-45DE-B1EC-FC1C788560FA}" type="presParOf" srcId="{02D1C393-BC41-41F8-BC4D-FD9FC474DC99}" destId="{5D745C49-CA2B-4A2B-8134-CBFF0970E0ED}" srcOrd="0" destOrd="0" presId="urn:microsoft.com/office/officeart/2005/8/layout/vList2"/>
    <dgm:cxn modelId="{87E81A35-CD45-4834-BA63-4AA6945C46D5}" type="presParOf" srcId="{02D1C393-BC41-41F8-BC4D-FD9FC474DC99}" destId="{177765F4-5462-461B-A8AC-C3DB4F2F5A03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E15C2-11F6-4AA4-BD4C-4CC1354B5E79}">
      <dsp:nvSpPr>
        <dsp:cNvPr id="0" name=""/>
        <dsp:cNvSpPr/>
      </dsp:nvSpPr>
      <dsp:spPr>
        <a:xfrm>
          <a:off x="0" y="0"/>
          <a:ext cx="7315200" cy="999277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>
              <a:solidFill>
                <a:schemeClr val="bg1"/>
              </a:solidFill>
            </a:rPr>
            <a:t>Strukturelle Hindernisse: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>
              <a:solidFill>
                <a:schemeClr val="bg1"/>
              </a:solidFill>
            </a:rPr>
            <a:t>	Regeln &amp; Konzept</a:t>
          </a:r>
          <a:endParaRPr lang="de-DE" sz="2200" kern="1200" dirty="0">
            <a:solidFill>
              <a:schemeClr val="bg1"/>
            </a:solidFill>
          </a:endParaRPr>
        </a:p>
      </dsp:txBody>
      <dsp:txXfrm>
        <a:off x="48781" y="48781"/>
        <a:ext cx="7217638" cy="901715"/>
      </dsp:txXfrm>
    </dsp:sp>
    <dsp:sp modelId="{37D9F0A4-2FA7-4CCF-912F-839E3795B833}">
      <dsp:nvSpPr>
        <dsp:cNvPr id="0" name=""/>
        <dsp:cNvSpPr/>
      </dsp:nvSpPr>
      <dsp:spPr>
        <a:xfrm>
          <a:off x="0" y="1016999"/>
          <a:ext cx="7315200" cy="2359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21590" rIns="120904" bIns="21590" numCol="1" spcCol="1270" anchor="t" anchorCtr="0">
          <a:noAutofit/>
        </a:bodyPr>
        <a:lstStyle/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Generelle Verbote oder Einschränkungen </a:t>
          </a:r>
          <a:r>
            <a:rPr lang="de-CH" sz="1400" kern="1200" dirty="0" smtClean="0">
              <a:solidFill>
                <a:schemeClr val="bg2"/>
              </a:solidFill>
            </a:rPr>
            <a:t>(</a:t>
          </a:r>
          <a:r>
            <a:rPr lang="de-CH" sz="1400" kern="1200" dirty="0" err="1" smtClean="0">
              <a:solidFill>
                <a:schemeClr val="bg2"/>
              </a:solidFill>
            </a:rPr>
            <a:t>Tiwana</a:t>
          </a:r>
          <a:r>
            <a:rPr lang="de-CH" sz="1400" kern="1200" dirty="0" smtClean="0">
              <a:solidFill>
                <a:schemeClr val="bg2"/>
              </a:solidFill>
            </a:rPr>
            <a:t> et al., 2016)</a:t>
          </a:r>
          <a:endParaRPr lang="de-DE" sz="14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Nicht Bestandteil des Behandlungsauftrags</a:t>
          </a:r>
          <a:endParaRPr lang="de-DE" sz="17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Fehlen von </a:t>
          </a:r>
          <a:r>
            <a:rPr lang="de-CH" sz="1700" kern="1200" dirty="0" smtClean="0">
              <a:solidFill>
                <a:schemeClr val="bg2"/>
              </a:solidFill>
            </a:rPr>
            <a:t>Richtlinien (oder </a:t>
          </a:r>
          <a:r>
            <a:rPr lang="de-CH" sz="1700" kern="1200" dirty="0" smtClean="0">
              <a:solidFill>
                <a:schemeClr val="bg2"/>
              </a:solidFill>
            </a:rPr>
            <a:t>nicht </a:t>
          </a:r>
          <a:r>
            <a:rPr lang="de-CH" sz="1700" kern="1200" dirty="0" smtClean="0">
              <a:solidFill>
                <a:schemeClr val="bg2"/>
              </a:solidFill>
            </a:rPr>
            <a:t>einsehbar für Patienten/innen)</a:t>
          </a:r>
          <a:endParaRPr lang="de-DE" sz="17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Fehlende Ressourcen</a:t>
          </a:r>
          <a:endParaRPr lang="de-DE" sz="17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Zweifel, Werte und Normen wurden institutionalisiert </a:t>
          </a:r>
          <a:r>
            <a:rPr lang="de-CH" sz="1400" kern="1200" dirty="0" smtClean="0">
              <a:solidFill>
                <a:schemeClr val="bg2"/>
              </a:solidFill>
            </a:rPr>
            <a:t>(</a:t>
          </a:r>
          <a:r>
            <a:rPr lang="de-DE" sz="1400" kern="1200" dirty="0" err="1" smtClean="0">
              <a:solidFill>
                <a:schemeClr val="bg2"/>
              </a:solidFill>
            </a:rPr>
            <a:t>Ruane</a:t>
          </a:r>
          <a:r>
            <a:rPr lang="de-DE" sz="1400" kern="1200" dirty="0" smtClean="0">
              <a:solidFill>
                <a:schemeClr val="bg2"/>
              </a:solidFill>
            </a:rPr>
            <a:t> &amp; </a:t>
          </a:r>
          <a:r>
            <a:rPr lang="de-DE" sz="1400" kern="1200" dirty="0" err="1" smtClean="0">
              <a:solidFill>
                <a:schemeClr val="bg2"/>
              </a:solidFill>
            </a:rPr>
            <a:t>Hayter</a:t>
          </a:r>
          <a:r>
            <a:rPr lang="de-DE" sz="1400" kern="1200" dirty="0" smtClean="0">
              <a:solidFill>
                <a:schemeClr val="bg2"/>
              </a:solidFill>
            </a:rPr>
            <a:t> , 2008)</a:t>
          </a:r>
          <a:endParaRPr lang="de-DE" sz="14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1700" kern="1200" dirty="0" smtClean="0">
              <a:solidFill>
                <a:schemeClr val="bg2"/>
              </a:solidFill>
            </a:rPr>
            <a:t>Partnerauswahl </a:t>
          </a:r>
          <a:r>
            <a:rPr lang="de-CH" sz="1400" kern="1200" dirty="0" smtClean="0">
              <a:solidFill>
                <a:schemeClr val="bg2"/>
              </a:solidFill>
            </a:rPr>
            <a:t>(Quinn &amp; </a:t>
          </a:r>
          <a:r>
            <a:rPr lang="de-CH" sz="1400" kern="1200" dirty="0" err="1" smtClean="0">
              <a:solidFill>
                <a:schemeClr val="bg2"/>
              </a:solidFill>
            </a:rPr>
            <a:t>Happell</a:t>
          </a:r>
          <a:r>
            <a:rPr lang="de-CH" sz="1400" kern="1200" dirty="0" smtClean="0">
              <a:solidFill>
                <a:schemeClr val="bg2"/>
              </a:solidFill>
            </a:rPr>
            <a:t>, 2015b; Brown et al., 2014)</a:t>
          </a:r>
          <a:endParaRPr lang="de-DE" sz="14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1700" kern="1200" dirty="0" smtClean="0">
              <a:solidFill>
                <a:schemeClr val="bg2"/>
              </a:solidFill>
            </a:rPr>
            <a:t>Einwirkungen von </a:t>
          </a:r>
          <a:r>
            <a:rPr lang="de-DE" sz="1700" kern="1200" dirty="0" err="1" smtClean="0">
              <a:solidFill>
                <a:schemeClr val="bg2"/>
              </a:solidFill>
            </a:rPr>
            <a:t>aussen</a:t>
          </a:r>
          <a:r>
            <a:rPr lang="de-DE" sz="1700" kern="1200" dirty="0" smtClean="0">
              <a:solidFill>
                <a:schemeClr val="bg2"/>
              </a:solidFill>
            </a:rPr>
            <a:t> </a:t>
          </a:r>
          <a:r>
            <a:rPr lang="de-DE" sz="1400" kern="1200" dirty="0" smtClean="0">
              <a:solidFill>
                <a:schemeClr val="bg2"/>
              </a:solidFill>
            </a:rPr>
            <a:t>(</a:t>
          </a:r>
          <a:r>
            <a:rPr lang="de-DE" sz="1400" kern="1200" dirty="0" err="1" smtClean="0">
              <a:solidFill>
                <a:schemeClr val="bg2"/>
              </a:solidFill>
            </a:rPr>
            <a:t>Tiwana</a:t>
          </a:r>
          <a:r>
            <a:rPr lang="de-DE" sz="1400" kern="1200" dirty="0" smtClean="0">
              <a:solidFill>
                <a:schemeClr val="bg2"/>
              </a:solidFill>
            </a:rPr>
            <a:t>  et al., </a:t>
          </a:r>
          <a:r>
            <a:rPr lang="de-DE" sz="1400" kern="1200" dirty="0" smtClean="0">
              <a:solidFill>
                <a:schemeClr val="bg2"/>
              </a:solidFill>
            </a:rPr>
            <a:t>2016</a:t>
          </a:r>
          <a:r>
            <a:rPr lang="de-DE" sz="1400" kern="1200" dirty="0" smtClean="0">
              <a:solidFill>
                <a:schemeClr val="bg2"/>
              </a:solidFill>
            </a:rPr>
            <a:t>)</a:t>
          </a:r>
          <a:endParaRPr lang="de-DE" sz="1300" kern="1200" dirty="0">
            <a:solidFill>
              <a:schemeClr val="bg2"/>
            </a:solidFill>
          </a:endParaRPr>
        </a:p>
        <a:p>
          <a:pPr marL="171450" lvl="1" indent="-171450" algn="l" defTabSz="7556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1700" kern="1200" dirty="0" err="1" smtClean="0">
              <a:solidFill>
                <a:schemeClr val="bg2"/>
              </a:solidFill>
            </a:rPr>
            <a:t>SingleSex</a:t>
          </a:r>
          <a:r>
            <a:rPr lang="de-DE" sz="1700" kern="1200" dirty="0" smtClean="0">
              <a:solidFill>
                <a:schemeClr val="bg2"/>
              </a:solidFill>
            </a:rPr>
            <a:t> Abteilungen </a:t>
          </a:r>
          <a:r>
            <a:rPr lang="de-DE" sz="1400" kern="1200" dirty="0" smtClean="0">
              <a:solidFill>
                <a:schemeClr val="bg2"/>
              </a:solidFill>
            </a:rPr>
            <a:t>(Quinn &amp; Happel, 2015b)</a:t>
          </a:r>
          <a:endParaRPr lang="de-DE" sz="1400" kern="1200" dirty="0">
            <a:solidFill>
              <a:schemeClr val="bg2"/>
            </a:solidFill>
          </a:endParaRPr>
        </a:p>
      </dsp:txBody>
      <dsp:txXfrm>
        <a:off x="0" y="1016999"/>
        <a:ext cx="7315200" cy="23598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E15C2-11F6-4AA4-BD4C-4CC1354B5E79}">
      <dsp:nvSpPr>
        <dsp:cNvPr id="0" name=""/>
        <dsp:cNvSpPr/>
      </dsp:nvSpPr>
      <dsp:spPr>
        <a:xfrm>
          <a:off x="0" y="288033"/>
          <a:ext cx="7171184" cy="957795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>
              <a:solidFill>
                <a:schemeClr val="bg1"/>
              </a:solidFill>
            </a:rPr>
            <a:t>Strukturelle Hindernisse:</a:t>
          </a:r>
        </a:p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200" kern="1200" dirty="0" smtClean="0">
              <a:solidFill>
                <a:schemeClr val="bg1"/>
              </a:solidFill>
            </a:rPr>
            <a:t>	</a:t>
          </a:r>
          <a:r>
            <a:rPr lang="de-CH" sz="2200" kern="1200" dirty="0" smtClean="0">
              <a:solidFill>
                <a:schemeClr val="bg1"/>
              </a:solidFill>
            </a:rPr>
            <a:t>Räumliche Einschränkungen</a:t>
          </a:r>
          <a:endParaRPr lang="de-DE" sz="2200" kern="1200" dirty="0">
            <a:solidFill>
              <a:schemeClr val="bg1"/>
            </a:solidFill>
          </a:endParaRPr>
        </a:p>
      </dsp:txBody>
      <dsp:txXfrm>
        <a:off x="46756" y="334789"/>
        <a:ext cx="7077672" cy="864283"/>
      </dsp:txXfrm>
    </dsp:sp>
    <dsp:sp modelId="{37D9F0A4-2FA7-4CCF-912F-839E3795B833}">
      <dsp:nvSpPr>
        <dsp:cNvPr id="0" name=""/>
        <dsp:cNvSpPr/>
      </dsp:nvSpPr>
      <dsp:spPr>
        <a:xfrm>
          <a:off x="0" y="1402495"/>
          <a:ext cx="7171184" cy="15473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685" tIns="27940" rIns="156464" bIns="2794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200" kern="1200" dirty="0" smtClean="0">
              <a:solidFill>
                <a:schemeClr val="bg1"/>
              </a:solidFill>
            </a:rPr>
            <a:t>Treffen nur in Gemeinschaftsräumen </a:t>
          </a:r>
          <a:r>
            <a:rPr lang="de-CH" sz="1900" kern="1200" dirty="0" smtClean="0">
              <a:solidFill>
                <a:schemeClr val="bg1"/>
              </a:solidFill>
            </a:rPr>
            <a:t>(</a:t>
          </a:r>
          <a:r>
            <a:rPr lang="de-CH" sz="1900" kern="1200" dirty="0" err="1" smtClean="0">
              <a:solidFill>
                <a:schemeClr val="bg1"/>
              </a:solidFill>
            </a:rPr>
            <a:t>Ruane</a:t>
          </a:r>
          <a:r>
            <a:rPr lang="de-CH" sz="1900" kern="1200" dirty="0" smtClean="0">
              <a:solidFill>
                <a:schemeClr val="bg1"/>
              </a:solidFill>
            </a:rPr>
            <a:t> &amp; </a:t>
          </a:r>
          <a:r>
            <a:rPr lang="de-CH" sz="1900" kern="1200" dirty="0" err="1" smtClean="0">
              <a:solidFill>
                <a:schemeClr val="bg1"/>
              </a:solidFill>
            </a:rPr>
            <a:t>Hayter</a:t>
          </a:r>
          <a:r>
            <a:rPr lang="de-CH" sz="1900" kern="1200" dirty="0" smtClean="0">
              <a:solidFill>
                <a:schemeClr val="bg1"/>
              </a:solidFill>
            </a:rPr>
            <a:t>, 2008)</a:t>
          </a:r>
          <a:endParaRPr lang="de-DE" sz="1900" kern="1200" dirty="0">
            <a:solidFill>
              <a:schemeClr val="bg1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200" kern="1200" dirty="0" smtClean="0">
              <a:solidFill>
                <a:schemeClr val="bg1"/>
              </a:solidFill>
            </a:rPr>
            <a:t>Teufelskreis - Selbsterfüllende Prophezeiung </a:t>
          </a:r>
          <a:r>
            <a:rPr lang="de-CH" sz="1900" kern="1200" dirty="0" smtClean="0">
              <a:solidFill>
                <a:schemeClr val="bg1"/>
              </a:solidFill>
            </a:rPr>
            <a:t>(Quinn &amp; </a:t>
          </a:r>
          <a:r>
            <a:rPr lang="de-CH" sz="1900" kern="1200" dirty="0" err="1" smtClean="0">
              <a:solidFill>
                <a:schemeClr val="bg1"/>
              </a:solidFill>
            </a:rPr>
            <a:t>Happell</a:t>
          </a:r>
          <a:r>
            <a:rPr lang="de-CH" sz="1900" kern="1200" dirty="0" smtClean="0">
              <a:solidFill>
                <a:schemeClr val="bg1"/>
              </a:solidFill>
            </a:rPr>
            <a:t>, 2015a; Brown et al., 2013)</a:t>
          </a:r>
          <a:endParaRPr lang="de-DE" sz="1900" kern="1200" dirty="0">
            <a:solidFill>
              <a:schemeClr val="bg1"/>
            </a:solidFill>
          </a:endParaRPr>
        </a:p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200" kern="1200" dirty="0" smtClean="0">
              <a:solidFill>
                <a:schemeClr val="bg1"/>
              </a:solidFill>
            </a:rPr>
            <a:t>Fehlen von Begegnungszimmer </a:t>
          </a:r>
          <a:r>
            <a:rPr lang="de-DE" sz="1900" kern="1200" dirty="0" smtClean="0">
              <a:solidFill>
                <a:schemeClr val="bg1"/>
              </a:solidFill>
            </a:rPr>
            <a:t>(</a:t>
          </a:r>
          <a:r>
            <a:rPr lang="de-DE" sz="1900" kern="1200" dirty="0" err="1" smtClean="0">
              <a:solidFill>
                <a:schemeClr val="bg1"/>
              </a:solidFill>
            </a:rPr>
            <a:t>Tiwana</a:t>
          </a:r>
          <a:r>
            <a:rPr lang="de-DE" sz="1900" kern="1200" dirty="0" smtClean="0">
              <a:solidFill>
                <a:schemeClr val="bg1"/>
              </a:solidFill>
            </a:rPr>
            <a:t> et al., 2016)</a:t>
          </a:r>
          <a:endParaRPr lang="de-DE" sz="1900" kern="1200" dirty="0">
            <a:solidFill>
              <a:schemeClr val="bg1"/>
            </a:solidFill>
          </a:endParaRPr>
        </a:p>
      </dsp:txBody>
      <dsp:txXfrm>
        <a:off x="0" y="1402495"/>
        <a:ext cx="7171184" cy="15473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102FC0-2B36-4F29-BBDF-6CA6E8A7A446}">
      <dsp:nvSpPr>
        <dsp:cNvPr id="0" name=""/>
        <dsp:cNvSpPr/>
      </dsp:nvSpPr>
      <dsp:spPr>
        <a:xfrm>
          <a:off x="0" y="152036"/>
          <a:ext cx="7315200" cy="912332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800" kern="1200" dirty="0" smtClean="0">
              <a:solidFill>
                <a:schemeClr val="bg1"/>
              </a:solidFill>
            </a:rPr>
            <a:t>Personale Hindernisse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44536" y="196572"/>
        <a:ext cx="7226128" cy="823260"/>
      </dsp:txXfrm>
    </dsp:sp>
    <dsp:sp modelId="{B59DA123-E1F1-42F0-8D63-F7ED0B705AA0}">
      <dsp:nvSpPr>
        <dsp:cNvPr id="0" name=""/>
        <dsp:cNvSpPr/>
      </dsp:nvSpPr>
      <dsp:spPr>
        <a:xfrm>
          <a:off x="0" y="1064368"/>
          <a:ext cx="7315200" cy="29600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25400" rIns="142240" bIns="2540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Angst vor Richtlinien </a:t>
          </a:r>
          <a:r>
            <a:rPr lang="de-CH" sz="1700" kern="1200" dirty="0" smtClean="0">
              <a:solidFill>
                <a:schemeClr val="bg1"/>
              </a:solidFill>
            </a:rPr>
            <a:t>(Dein et al., 2016)</a:t>
          </a:r>
          <a:endParaRPr lang="de-DE" sz="17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Klinikhaltung oder Richtlinie unbekannt </a:t>
          </a:r>
          <a:r>
            <a:rPr lang="de-CH" sz="1700" kern="1200" dirty="0" smtClean="0">
              <a:solidFill>
                <a:schemeClr val="bg1"/>
              </a:solidFill>
            </a:rPr>
            <a:t>(Dein et al., 2016)</a:t>
          </a:r>
          <a:endParaRPr lang="de-DE" sz="17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Komplexität des Themas -&gt; Tabuisierung </a:t>
          </a:r>
          <a:r>
            <a:rPr lang="de-CH" sz="1700" kern="1200" dirty="0" smtClean="0">
              <a:solidFill>
                <a:schemeClr val="bg1"/>
              </a:solidFill>
            </a:rPr>
            <a:t>(Dein et al., 2016)</a:t>
          </a:r>
          <a:endParaRPr lang="de-DE" sz="17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Vulnerable Patienten/innen</a:t>
          </a:r>
          <a:endParaRPr lang="de-DE" sz="2000" kern="1200" dirty="0">
            <a:solidFill>
              <a:schemeClr val="bg1"/>
            </a:solidFill>
          </a:endParaRPr>
        </a:p>
        <a:p>
          <a:pPr marL="457200" lvl="2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Ausbeutung finanziell oder sexuell </a:t>
          </a:r>
          <a:r>
            <a:rPr lang="de-CH" sz="1700" kern="1200" dirty="0" smtClean="0">
              <a:solidFill>
                <a:schemeClr val="bg1"/>
              </a:solidFill>
            </a:rPr>
            <a:t>(Dein et al., 2016; Quinn &amp; </a:t>
          </a:r>
          <a:r>
            <a:rPr lang="de-CH" sz="1700" kern="1200" dirty="0" err="1" smtClean="0">
              <a:solidFill>
                <a:schemeClr val="bg1"/>
              </a:solidFill>
            </a:rPr>
            <a:t>Happell</a:t>
          </a:r>
          <a:r>
            <a:rPr lang="de-CH" sz="1700" kern="1200" dirty="0" smtClean="0">
              <a:solidFill>
                <a:schemeClr val="bg1"/>
              </a:solidFill>
            </a:rPr>
            <a:t> 2015abc; </a:t>
          </a:r>
          <a:r>
            <a:rPr lang="de-CH" sz="1700" kern="1200" dirty="0" err="1" smtClean="0">
              <a:solidFill>
                <a:schemeClr val="bg1"/>
              </a:solidFill>
            </a:rPr>
            <a:t>Ruane</a:t>
          </a:r>
          <a:r>
            <a:rPr lang="de-CH" sz="1700" kern="1200" dirty="0" smtClean="0">
              <a:solidFill>
                <a:schemeClr val="bg1"/>
              </a:solidFill>
            </a:rPr>
            <a:t> &amp; </a:t>
          </a:r>
          <a:r>
            <a:rPr lang="de-CH" sz="1700" kern="1200" dirty="0" err="1" smtClean="0">
              <a:solidFill>
                <a:schemeClr val="bg1"/>
              </a:solidFill>
            </a:rPr>
            <a:t>Hayter</a:t>
          </a:r>
          <a:r>
            <a:rPr lang="de-CH" sz="1700" kern="1200" dirty="0" smtClean="0">
              <a:solidFill>
                <a:schemeClr val="bg1"/>
              </a:solidFill>
            </a:rPr>
            <a:t>, 2008)</a:t>
          </a:r>
          <a:endParaRPr lang="de-DE" sz="17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000" kern="1200" dirty="0" smtClean="0">
              <a:solidFill>
                <a:schemeClr val="bg1"/>
              </a:solidFill>
            </a:rPr>
            <a:t>Angst vor Manipulation, Ausnutzung der Regeln </a:t>
          </a:r>
          <a:r>
            <a:rPr lang="de-DE" sz="1700" kern="1200" dirty="0" smtClean="0">
              <a:solidFill>
                <a:schemeClr val="bg1"/>
              </a:solidFill>
            </a:rPr>
            <a:t>(</a:t>
          </a:r>
          <a:r>
            <a:rPr lang="de-DE" sz="1700" kern="1200" dirty="0" err="1" smtClean="0">
              <a:solidFill>
                <a:schemeClr val="bg1"/>
              </a:solidFill>
            </a:rPr>
            <a:t>Ruane</a:t>
          </a:r>
          <a:r>
            <a:rPr lang="de-DE" sz="1700" kern="1200" dirty="0" smtClean="0">
              <a:solidFill>
                <a:schemeClr val="bg1"/>
              </a:solidFill>
            </a:rPr>
            <a:t> &amp; </a:t>
          </a:r>
          <a:r>
            <a:rPr lang="de-DE" sz="1700" kern="1200" dirty="0" err="1" smtClean="0">
              <a:solidFill>
                <a:schemeClr val="bg1"/>
              </a:solidFill>
            </a:rPr>
            <a:t>Hayter</a:t>
          </a:r>
          <a:r>
            <a:rPr lang="de-DE" sz="1700" kern="1200" dirty="0" smtClean="0">
              <a:solidFill>
                <a:schemeClr val="bg1"/>
              </a:solidFill>
            </a:rPr>
            <a:t>, 2008; Dein et al., 2016)</a:t>
          </a:r>
          <a:endParaRPr lang="de-DE" sz="1700" kern="1200" dirty="0">
            <a:solidFill>
              <a:schemeClr val="bg1"/>
            </a:solidFill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000" kern="1200" dirty="0" smtClean="0">
              <a:solidFill>
                <a:schemeClr val="bg1"/>
              </a:solidFill>
            </a:rPr>
            <a:t>Distanzierung nach Beziehungsabbruch </a:t>
          </a:r>
          <a:r>
            <a:rPr lang="de-CH" sz="1700" strike="noStrike" kern="1200" dirty="0" smtClean="0">
              <a:solidFill>
                <a:schemeClr val="bg1"/>
              </a:solidFill>
            </a:rPr>
            <a:t>(Quinn &amp; </a:t>
          </a:r>
          <a:r>
            <a:rPr lang="de-CH" sz="1700" strike="noStrike" kern="1200" dirty="0" err="1" smtClean="0">
              <a:solidFill>
                <a:schemeClr val="bg1"/>
              </a:solidFill>
            </a:rPr>
            <a:t>Happell</a:t>
          </a:r>
          <a:r>
            <a:rPr lang="de-CH" sz="1700" strike="noStrike" kern="1200" dirty="0" smtClean="0">
              <a:solidFill>
                <a:schemeClr val="bg1"/>
              </a:solidFill>
            </a:rPr>
            <a:t>, 2015a)</a:t>
          </a:r>
          <a:endParaRPr lang="de-DE" sz="1700" strike="noStrike" kern="1200" dirty="0">
            <a:solidFill>
              <a:schemeClr val="bg1"/>
            </a:solidFill>
          </a:endParaRPr>
        </a:p>
      </dsp:txBody>
      <dsp:txXfrm>
        <a:off x="0" y="1064368"/>
        <a:ext cx="7315200" cy="29600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745C49-CA2B-4A2B-8134-CBFF0970E0ED}">
      <dsp:nvSpPr>
        <dsp:cNvPr id="0" name=""/>
        <dsp:cNvSpPr/>
      </dsp:nvSpPr>
      <dsp:spPr>
        <a:xfrm>
          <a:off x="0" y="216025"/>
          <a:ext cx="7315200" cy="918903"/>
        </a:xfrm>
        <a:prstGeom prst="roundRect">
          <a:avLst/>
        </a:prstGeom>
        <a:solidFill>
          <a:schemeClr val="tx1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CH" sz="2800" kern="1200" dirty="0" smtClean="0">
              <a:solidFill>
                <a:schemeClr val="bg1"/>
              </a:solidFill>
            </a:rPr>
            <a:t>Personale Hindernisse</a:t>
          </a:r>
          <a:endParaRPr lang="de-DE" sz="2800" kern="1200" dirty="0">
            <a:solidFill>
              <a:schemeClr val="bg1"/>
            </a:solidFill>
          </a:endParaRPr>
        </a:p>
      </dsp:txBody>
      <dsp:txXfrm>
        <a:off x="44857" y="260882"/>
        <a:ext cx="7225486" cy="829189"/>
      </dsp:txXfrm>
    </dsp:sp>
    <dsp:sp modelId="{177765F4-5462-461B-A8AC-C3DB4F2F5A03}">
      <dsp:nvSpPr>
        <dsp:cNvPr id="0" name=""/>
        <dsp:cNvSpPr/>
      </dsp:nvSpPr>
      <dsp:spPr>
        <a:xfrm>
          <a:off x="0" y="1134929"/>
          <a:ext cx="7315200" cy="28255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2258" tIns="26670" rIns="149352" bIns="26670" numCol="1" spcCol="1270" anchor="t" anchorCtr="0">
          <a:noAutofit/>
        </a:bodyPr>
        <a:lstStyle/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100" kern="1200" dirty="0" smtClean="0">
              <a:solidFill>
                <a:schemeClr val="bg2"/>
              </a:solidFill>
            </a:rPr>
            <a:t>Schwangerschaft </a:t>
          </a:r>
          <a:r>
            <a:rPr lang="de-CH" sz="1800" kern="1200" dirty="0" smtClean="0">
              <a:solidFill>
                <a:schemeClr val="bg2"/>
              </a:solidFill>
            </a:rPr>
            <a:t>(Quinn &amp; </a:t>
          </a:r>
          <a:r>
            <a:rPr lang="de-CH" sz="1800" kern="1200" dirty="0" err="1" smtClean="0">
              <a:solidFill>
                <a:schemeClr val="bg2"/>
              </a:solidFill>
            </a:rPr>
            <a:t>Happell</a:t>
          </a:r>
          <a:r>
            <a:rPr lang="de-CH" sz="1800" kern="1200" dirty="0" smtClean="0">
              <a:solidFill>
                <a:schemeClr val="bg2"/>
              </a:solidFill>
            </a:rPr>
            <a:t>, 2015b; Dein et al., 2016)</a:t>
          </a:r>
          <a:endParaRPr lang="de-DE" sz="1800" kern="1200" dirty="0">
            <a:solidFill>
              <a:schemeClr val="bg2"/>
            </a:solidFill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100" kern="1200" dirty="0" smtClean="0">
              <a:solidFill>
                <a:schemeClr val="bg2"/>
              </a:solidFill>
            </a:rPr>
            <a:t>Nebenwirkung von Medikamenten </a:t>
          </a:r>
          <a:r>
            <a:rPr lang="de-CH" sz="1800" kern="1200" dirty="0" smtClean="0">
              <a:solidFill>
                <a:schemeClr val="bg2"/>
              </a:solidFill>
            </a:rPr>
            <a:t>(Brown et al., 2014)</a:t>
          </a:r>
          <a:endParaRPr lang="de-DE" sz="1800" kern="1200" dirty="0">
            <a:solidFill>
              <a:schemeClr val="bg2"/>
            </a:solidFill>
          </a:endParaRP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100" kern="1200" dirty="0" smtClean="0">
              <a:solidFill>
                <a:schemeClr val="bg2"/>
              </a:solidFill>
            </a:rPr>
            <a:t>Richtlinien werden aus personalen Werten und deren Haltung gestaltet </a:t>
          </a:r>
          <a:r>
            <a:rPr lang="de-DE" sz="1800" kern="1200" dirty="0" smtClean="0">
              <a:solidFill>
                <a:schemeClr val="bg2"/>
              </a:solidFill>
            </a:rPr>
            <a:t>(</a:t>
          </a:r>
          <a:r>
            <a:rPr lang="de-DE" sz="1800" kern="1200" dirty="0" err="1" smtClean="0">
              <a:solidFill>
                <a:schemeClr val="bg2"/>
              </a:solidFill>
            </a:rPr>
            <a:t>Ruane</a:t>
          </a:r>
          <a:r>
            <a:rPr lang="de-DE" sz="1800" kern="1200" dirty="0" smtClean="0">
              <a:solidFill>
                <a:schemeClr val="bg2"/>
              </a:solidFill>
            </a:rPr>
            <a:t> &amp; </a:t>
          </a:r>
          <a:r>
            <a:rPr lang="de-DE" sz="1800" kern="1200" dirty="0" err="1" smtClean="0">
              <a:solidFill>
                <a:schemeClr val="bg2"/>
              </a:solidFill>
            </a:rPr>
            <a:t>Hayter</a:t>
          </a:r>
          <a:r>
            <a:rPr lang="de-DE" sz="1800" kern="1200" dirty="0" smtClean="0">
              <a:solidFill>
                <a:schemeClr val="bg2"/>
              </a:solidFill>
            </a:rPr>
            <a:t>, 2008)</a:t>
          </a:r>
          <a:endParaRPr lang="de-DE" sz="1800" kern="1200" dirty="0">
            <a:solidFill>
              <a:schemeClr val="bg2"/>
            </a:solidFill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DE" sz="2100" kern="1200" dirty="0" smtClean="0">
              <a:solidFill>
                <a:schemeClr val="bg2"/>
              </a:solidFill>
            </a:rPr>
            <a:t>Personal geht einschränkender vor als die Richtlinie vorgibt </a:t>
          </a:r>
          <a:r>
            <a:rPr lang="de-DE" sz="1800" kern="1200" dirty="0" smtClean="0">
              <a:solidFill>
                <a:schemeClr val="bg2"/>
              </a:solidFill>
            </a:rPr>
            <a:t>(Quinn &amp; </a:t>
          </a:r>
          <a:r>
            <a:rPr lang="de-DE" sz="1800" kern="1200" dirty="0" err="1" smtClean="0">
              <a:solidFill>
                <a:schemeClr val="bg2"/>
              </a:solidFill>
            </a:rPr>
            <a:t>Happell</a:t>
          </a:r>
          <a:r>
            <a:rPr lang="de-DE" sz="1800" kern="1200" dirty="0" smtClean="0">
              <a:solidFill>
                <a:schemeClr val="bg2"/>
              </a:solidFill>
            </a:rPr>
            <a:t>, 2015c)</a:t>
          </a:r>
          <a:endParaRPr lang="de-DE" sz="1800" kern="1200" dirty="0">
            <a:solidFill>
              <a:schemeClr val="bg2"/>
            </a:solidFill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de-CH" sz="2100" kern="1200" dirty="0" smtClean="0">
              <a:solidFill>
                <a:schemeClr val="bg2"/>
              </a:solidFill>
            </a:rPr>
            <a:t>Diskriminierung und Abwertung </a:t>
          </a:r>
          <a:r>
            <a:rPr lang="de-CH" sz="1800" kern="1200" dirty="0" smtClean="0">
              <a:solidFill>
                <a:schemeClr val="bg2"/>
              </a:solidFill>
            </a:rPr>
            <a:t>(</a:t>
          </a:r>
          <a:r>
            <a:rPr lang="de-CH" sz="1800" kern="1200" dirty="0" err="1" smtClean="0">
              <a:solidFill>
                <a:schemeClr val="bg2"/>
              </a:solidFill>
            </a:rPr>
            <a:t>Ruane</a:t>
          </a:r>
          <a:r>
            <a:rPr lang="de-CH" sz="1800" kern="1200" dirty="0" smtClean="0">
              <a:solidFill>
                <a:schemeClr val="bg2"/>
              </a:solidFill>
            </a:rPr>
            <a:t> &amp; </a:t>
          </a:r>
          <a:r>
            <a:rPr lang="de-CH" sz="1800" kern="1200" dirty="0" err="1" smtClean="0">
              <a:solidFill>
                <a:schemeClr val="bg2"/>
              </a:solidFill>
            </a:rPr>
            <a:t>Hayter</a:t>
          </a:r>
          <a:r>
            <a:rPr lang="de-CH" sz="1800" kern="1200" dirty="0" smtClean="0">
              <a:solidFill>
                <a:schemeClr val="bg2"/>
              </a:solidFill>
            </a:rPr>
            <a:t>, 2008; Quinn &amp; </a:t>
          </a:r>
          <a:r>
            <a:rPr lang="de-CH" sz="1800" kern="1200" dirty="0" err="1" smtClean="0">
              <a:solidFill>
                <a:schemeClr val="bg2"/>
              </a:solidFill>
            </a:rPr>
            <a:t>Happell</a:t>
          </a:r>
          <a:r>
            <a:rPr lang="de-CH" sz="1800" kern="1200" dirty="0" smtClean="0">
              <a:solidFill>
                <a:schemeClr val="bg2"/>
              </a:solidFill>
            </a:rPr>
            <a:t>, 2015b)</a:t>
          </a:r>
          <a:endParaRPr lang="de-DE" sz="1800" kern="1200" dirty="0">
            <a:solidFill>
              <a:schemeClr val="bg2"/>
            </a:solidFill>
          </a:endParaRPr>
        </a:p>
        <a:p>
          <a:pPr marL="228600" lvl="1" indent="-228600" algn="l" defTabSz="9334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de-DE" sz="2100" kern="1200" dirty="0"/>
        </a:p>
      </dsp:txBody>
      <dsp:txXfrm>
        <a:off x="0" y="1134929"/>
        <a:ext cx="7315200" cy="28255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C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C15711DE-760C-407D-9CFF-CBD93C76C205}" type="datetimeFigureOut">
              <a:rPr lang="de-CH" smtClean="0"/>
              <a:t>18.09.2018</a:t>
            </a:fld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41F8C3E3-F106-4145-8BDA-E73CC1B2AF0C}" type="slidenum">
              <a:rPr lang="de-CH" smtClean="0"/>
              <a:t>‹Nr.›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de-CH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99592" y="836712"/>
            <a:ext cx="5400600" cy="1152128"/>
          </a:xfrm>
        </p:spPr>
        <p:txBody>
          <a:bodyPr>
            <a:noAutofit/>
          </a:bodyPr>
          <a:lstStyle/>
          <a:p>
            <a:pPr algn="ctr"/>
            <a:r>
              <a:rPr lang="de-CH" sz="4000" dirty="0" smtClean="0"/>
              <a:t>Literaturrecherche</a:t>
            </a:r>
            <a:endParaRPr lang="de-CH" sz="40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843808" y="2492896"/>
            <a:ext cx="5256584" cy="3600400"/>
          </a:xfrm>
        </p:spPr>
        <p:txBody>
          <a:bodyPr>
            <a:normAutofit lnSpcReduction="10000"/>
          </a:bodyPr>
          <a:lstStyle/>
          <a:p>
            <a:r>
              <a:rPr lang="de-DE" b="1" dirty="0" smtClean="0">
                <a:solidFill>
                  <a:schemeClr val="bg2"/>
                </a:solidFill>
              </a:rPr>
              <a:t>Titel: Hindernisse </a:t>
            </a:r>
            <a:r>
              <a:rPr lang="de-DE" b="1" dirty="0">
                <a:solidFill>
                  <a:schemeClr val="bg2"/>
                </a:solidFill>
              </a:rPr>
              <a:t>im Umgang mit Sexualität in der forensischen Psychiatrie </a:t>
            </a:r>
            <a:endParaRPr lang="de-DE" b="1" dirty="0" smtClean="0">
              <a:solidFill>
                <a:schemeClr val="bg2"/>
              </a:solidFill>
            </a:endParaRPr>
          </a:p>
          <a:p>
            <a:endParaRPr lang="de-CH" i="1" dirty="0">
              <a:solidFill>
                <a:schemeClr val="bg2"/>
              </a:solidFill>
            </a:endParaRPr>
          </a:p>
          <a:p>
            <a:r>
              <a:rPr lang="de-CH" i="1" dirty="0" smtClean="0">
                <a:solidFill>
                  <a:schemeClr val="bg2"/>
                </a:solidFill>
              </a:rPr>
              <a:t>	</a:t>
            </a:r>
            <a:r>
              <a:rPr lang="de-CH" sz="1800" i="1" dirty="0" smtClean="0">
                <a:solidFill>
                  <a:schemeClr val="bg2"/>
                </a:solidFill>
              </a:rPr>
              <a:t>Autor: Johannes Sexauer</a:t>
            </a:r>
          </a:p>
          <a:p>
            <a:r>
              <a:rPr lang="de-CH" sz="1800" i="1" dirty="0" smtClean="0">
                <a:solidFill>
                  <a:schemeClr val="bg2"/>
                </a:solidFill>
              </a:rPr>
              <a:t>	CAS Psychiatrische Pflege  	Abschlussarbeit BFH Bern</a:t>
            </a:r>
            <a:endParaRPr lang="de-CH" sz="1800" i="1" dirty="0">
              <a:solidFill>
                <a:schemeClr val="bg2"/>
              </a:solidFill>
            </a:endParaRPr>
          </a:p>
          <a:p>
            <a:r>
              <a:rPr lang="de-CH" sz="1800" b="1" i="1" dirty="0" smtClean="0">
                <a:solidFill>
                  <a:schemeClr val="bg2"/>
                </a:solidFill>
              </a:rPr>
              <a:t>Präsentiert von</a:t>
            </a:r>
          </a:p>
          <a:p>
            <a:r>
              <a:rPr lang="de-CH" sz="1800" i="1" dirty="0" smtClean="0">
                <a:solidFill>
                  <a:schemeClr val="bg2"/>
                </a:solidFill>
              </a:rPr>
              <a:t>Johannes </a:t>
            </a:r>
            <a:r>
              <a:rPr lang="de-CH" sz="1800" i="1" dirty="0" err="1" smtClean="0">
                <a:solidFill>
                  <a:schemeClr val="bg2"/>
                </a:solidFill>
              </a:rPr>
              <a:t>Sexauer</a:t>
            </a:r>
            <a:r>
              <a:rPr lang="de-CH" sz="1800" i="1" dirty="0" smtClean="0">
                <a:solidFill>
                  <a:schemeClr val="bg2"/>
                </a:solidFill>
              </a:rPr>
              <a:t> </a:t>
            </a:r>
          </a:p>
          <a:p>
            <a:r>
              <a:rPr lang="de-CH" sz="1800" i="1" dirty="0">
                <a:solidFill>
                  <a:schemeClr val="bg2"/>
                </a:solidFill>
              </a:rPr>
              <a:t>	</a:t>
            </a:r>
            <a:r>
              <a:rPr lang="de-CH" sz="1800" i="1" dirty="0" smtClean="0">
                <a:solidFill>
                  <a:schemeClr val="bg2"/>
                </a:solidFill>
              </a:rPr>
              <a:t>	27.09.2018</a:t>
            </a:r>
          </a:p>
          <a:p>
            <a:r>
              <a:rPr lang="de-CH" sz="1800" i="1" dirty="0" smtClean="0">
                <a:solidFill>
                  <a:schemeClr val="bg2"/>
                </a:solidFill>
              </a:rPr>
              <a:t>Kontakt: Johannes.sexauer@upkbs.ch</a:t>
            </a:r>
          </a:p>
        </p:txBody>
      </p:sp>
    </p:spTree>
    <p:extLst>
      <p:ext uri="{BB962C8B-B14F-4D97-AF65-F5344CB8AC3E}">
        <p14:creationId xmlns:p14="http://schemas.microsoft.com/office/powerpoint/2010/main" val="2576284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CH" dirty="0"/>
              <a:t>Ergebnisse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3337742"/>
              </p:ext>
            </p:extLst>
          </p:nvPr>
        </p:nvGraphicFramePr>
        <p:xfrm>
          <a:off x="899592" y="1988840"/>
          <a:ext cx="7315200" cy="417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2053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CH" dirty="0"/>
              <a:t>Ergebnisse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3243477"/>
              </p:ext>
            </p:extLst>
          </p:nvPr>
        </p:nvGraphicFramePr>
        <p:xfrm>
          <a:off x="899592" y="1916832"/>
          <a:ext cx="7315200" cy="417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7413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927754" y="1628800"/>
            <a:ext cx="76328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de-CH" dirty="0">
              <a:solidFill>
                <a:schemeClr val="bg1"/>
              </a:solidFill>
            </a:endParaRPr>
          </a:p>
          <a:p>
            <a:pPr marL="742950" lvl="1" indent="-28575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Vielzahl </a:t>
            </a:r>
            <a:r>
              <a:rPr lang="de-CH" dirty="0">
                <a:solidFill>
                  <a:schemeClr val="bg1"/>
                </a:solidFill>
              </a:rPr>
              <a:t>und Komplexität von Hindernissen </a:t>
            </a:r>
            <a:r>
              <a:rPr lang="de-CH" dirty="0" smtClean="0">
                <a:solidFill>
                  <a:schemeClr val="bg1"/>
                </a:solidFill>
              </a:rPr>
              <a:t>erkennbar</a:t>
            </a: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§"/>
            </a:pPr>
            <a:endParaRPr lang="de-CH" dirty="0" smtClean="0">
              <a:solidFill>
                <a:schemeClr val="bg1"/>
              </a:solidFill>
            </a:endParaRP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Verschiedene </a:t>
            </a:r>
            <a:r>
              <a:rPr lang="de-CH" dirty="0">
                <a:solidFill>
                  <a:schemeClr val="bg1"/>
                </a:solidFill>
              </a:rPr>
              <a:t>Hindernisse bauen aufeinander </a:t>
            </a:r>
            <a:r>
              <a:rPr lang="de-CH" dirty="0" smtClean="0">
                <a:solidFill>
                  <a:schemeClr val="bg1"/>
                </a:solidFill>
              </a:rPr>
              <a:t>auf oder </a:t>
            </a:r>
            <a:r>
              <a:rPr lang="de-CH" dirty="0" smtClean="0">
                <a:solidFill>
                  <a:schemeClr val="bg1"/>
                </a:solidFill>
              </a:rPr>
              <a:t>beeinflussen </a:t>
            </a:r>
            <a:r>
              <a:rPr lang="de-CH" dirty="0" smtClean="0">
                <a:solidFill>
                  <a:schemeClr val="bg1"/>
                </a:solidFill>
              </a:rPr>
              <a:t>sich gegenseitig</a:t>
            </a: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§"/>
            </a:pPr>
            <a:endParaRPr lang="de-CH" dirty="0">
              <a:solidFill>
                <a:schemeClr val="bg1"/>
              </a:solidFill>
            </a:endParaRPr>
          </a:p>
          <a:p>
            <a:pPr marL="742950" lvl="1" indent="-285750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Risiko ist vorhanden, Bsp. </a:t>
            </a:r>
            <a:r>
              <a:rPr lang="de-CH" dirty="0" smtClean="0">
                <a:solidFill>
                  <a:schemeClr val="bg1"/>
                </a:solidFill>
              </a:rPr>
              <a:t>Kondome (Selbsterfüllende Prophezeiung)</a:t>
            </a:r>
            <a:endParaRPr lang="de-CH" dirty="0" smtClean="0">
              <a:solidFill>
                <a:schemeClr val="bg1"/>
              </a:solidFill>
            </a:endParaRPr>
          </a:p>
          <a:p>
            <a:pPr marL="742950" lvl="1" indent="-285750" algn="just">
              <a:buClr>
                <a:schemeClr val="tx2"/>
              </a:buClr>
              <a:buFont typeface="Wingdings" pitchFamily="2" charset="2"/>
              <a:buChar char="§"/>
            </a:pPr>
            <a:endParaRPr lang="de-CH" dirty="0" smtClean="0">
              <a:solidFill>
                <a:schemeClr val="bg1"/>
              </a:solidFill>
            </a:endParaRPr>
          </a:p>
          <a:p>
            <a:pPr marL="742950" lvl="1" indent="-28575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Werte und Normen werden institutionalisiert</a:t>
            </a:r>
          </a:p>
          <a:p>
            <a:pPr marL="742950" lvl="1" indent="-285750" algn="just">
              <a:buClr>
                <a:schemeClr val="tx2"/>
              </a:buClr>
              <a:buFont typeface="Wingdings" pitchFamily="2" charset="2"/>
              <a:buChar char="§"/>
            </a:pPr>
            <a:endParaRPr lang="de-CH" dirty="0" smtClean="0">
              <a:solidFill>
                <a:schemeClr val="bg1"/>
              </a:solidFill>
            </a:endParaRPr>
          </a:p>
          <a:p>
            <a:pPr marL="742950" lvl="1" indent="-28575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Strukturelle Bedingungen werden nicht angepasst</a:t>
            </a:r>
            <a:endParaRPr lang="de-CH" dirty="0">
              <a:solidFill>
                <a:schemeClr val="bg1"/>
              </a:solidFill>
            </a:endParaRPr>
          </a:p>
          <a:p>
            <a:pPr algn="just"/>
            <a:r>
              <a:rPr lang="de-CH" dirty="0" smtClean="0">
                <a:solidFill>
                  <a:schemeClr val="bg1"/>
                </a:solidFill>
              </a:rPr>
              <a:t/>
            </a:r>
            <a:br>
              <a:rPr lang="de-CH" dirty="0" smtClean="0">
                <a:solidFill>
                  <a:schemeClr val="bg1"/>
                </a:solidFill>
              </a:rPr>
            </a:br>
            <a:r>
              <a:rPr lang="de-CH" dirty="0" smtClean="0">
                <a:solidFill>
                  <a:schemeClr val="bg1"/>
                </a:solidFill>
              </a:rPr>
              <a:t>Einschränkung:</a:t>
            </a:r>
          </a:p>
          <a:p>
            <a:pPr algn="just"/>
            <a:endParaRPr lang="de-CH" dirty="0" smtClean="0">
              <a:solidFill>
                <a:schemeClr val="bg1"/>
              </a:solidFill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Datenerhebung in 3*Australien, 3*England und 1*Europa</a:t>
            </a:r>
            <a:endParaRPr lang="de-CH" dirty="0">
              <a:solidFill>
                <a:schemeClr val="bg1"/>
              </a:solidFill>
            </a:endParaRPr>
          </a:p>
          <a:p>
            <a:pPr marL="285750" indent="-285750" algn="just">
              <a:buClr>
                <a:schemeClr val="tx2"/>
              </a:buClr>
              <a:buFont typeface="Wingdings" pitchFamily="2" charset="2"/>
              <a:buChar char="§"/>
            </a:pPr>
            <a:r>
              <a:rPr lang="de-CH" dirty="0" smtClean="0">
                <a:solidFill>
                  <a:schemeClr val="bg1"/>
                </a:solidFill>
              </a:rPr>
              <a:t>Jedes Land + jede Klinik hat eine eigene Regelung</a:t>
            </a:r>
          </a:p>
          <a:p>
            <a:endParaRPr lang="de-CH" dirty="0"/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899592" y="548680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 lnSpcReduction="100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b="0" kern="1200" cap="none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de-DE" dirty="0" smtClean="0"/>
          </a:p>
          <a:p>
            <a:r>
              <a:rPr lang="de-DE" sz="4300" dirty="0" smtClean="0"/>
              <a:t>Diskussion</a:t>
            </a:r>
          </a:p>
          <a:p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14322190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>
            <a:normAutofit/>
          </a:bodyPr>
          <a:lstStyle/>
          <a:p>
            <a:r>
              <a:rPr lang="de-DE" dirty="0" smtClean="0"/>
              <a:t>Schlussfolgerung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1916832"/>
            <a:ext cx="7315200" cy="3539527"/>
          </a:xfrm>
        </p:spPr>
        <p:txBody>
          <a:bodyPr/>
          <a:lstStyle/>
          <a:p>
            <a:pPr marL="617220" lvl="1" indent="-342900">
              <a:buFont typeface="Wingdings" pitchFamily="2" charset="2"/>
              <a:buChar char="§"/>
            </a:pPr>
            <a:r>
              <a:rPr lang="de-CH" sz="2000" dirty="0">
                <a:solidFill>
                  <a:schemeClr val="bg2"/>
                </a:solidFill>
              </a:rPr>
              <a:t>Verbote aufheben ohne konzeptionelle Grundlage führt zu weiteren </a:t>
            </a:r>
            <a:r>
              <a:rPr lang="de-CH" sz="2000" dirty="0" smtClean="0">
                <a:solidFill>
                  <a:schemeClr val="bg2"/>
                </a:solidFill>
              </a:rPr>
              <a:t>Hindernissen</a:t>
            </a:r>
          </a:p>
          <a:p>
            <a:pPr marL="617220" lvl="1" indent="-342900">
              <a:buFont typeface="Wingdings" pitchFamily="2" charset="2"/>
              <a:buChar char="§"/>
            </a:pPr>
            <a:endParaRPr lang="de-CH" sz="2000" dirty="0">
              <a:solidFill>
                <a:schemeClr val="bg2"/>
              </a:solidFill>
            </a:endParaRPr>
          </a:p>
          <a:p>
            <a:pPr marL="617220" lvl="1" indent="-342900">
              <a:buFont typeface="Wingdings" pitchFamily="2" charset="2"/>
              <a:buChar char="§"/>
            </a:pPr>
            <a:r>
              <a:rPr lang="de-CH" sz="2000" dirty="0">
                <a:solidFill>
                  <a:schemeClr val="bg2"/>
                </a:solidFill>
              </a:rPr>
              <a:t>Umgang mit Sexualität &amp; </a:t>
            </a:r>
            <a:r>
              <a:rPr lang="de-CH" sz="2000" dirty="0" smtClean="0">
                <a:solidFill>
                  <a:schemeClr val="bg2"/>
                </a:solidFill>
              </a:rPr>
              <a:t>Liebesbeziehungen </a:t>
            </a:r>
            <a:r>
              <a:rPr lang="de-CH" sz="2000" dirty="0">
                <a:solidFill>
                  <a:schemeClr val="bg2"/>
                </a:solidFill>
              </a:rPr>
              <a:t>muss </a:t>
            </a:r>
            <a:r>
              <a:rPr lang="de-CH" sz="2000" dirty="0" smtClean="0">
                <a:solidFill>
                  <a:schemeClr val="bg2"/>
                </a:solidFill>
              </a:rPr>
              <a:t>inter-disziplinär </a:t>
            </a:r>
            <a:r>
              <a:rPr lang="de-CH" sz="2000" dirty="0">
                <a:solidFill>
                  <a:schemeClr val="bg2"/>
                </a:solidFill>
              </a:rPr>
              <a:t>bearbeitet </a:t>
            </a:r>
            <a:r>
              <a:rPr lang="de-CH" sz="2000" dirty="0" smtClean="0">
                <a:solidFill>
                  <a:schemeClr val="bg2"/>
                </a:solidFill>
              </a:rPr>
              <a:t>werden</a:t>
            </a:r>
          </a:p>
          <a:p>
            <a:pPr marL="617220" lvl="1" indent="-342900" algn="just">
              <a:buFont typeface="Wingdings" pitchFamily="2" charset="2"/>
              <a:buChar char="§"/>
            </a:pPr>
            <a:endParaRPr lang="de-CH" sz="2000" dirty="0">
              <a:solidFill>
                <a:schemeClr val="bg2"/>
              </a:solidFill>
            </a:endParaRPr>
          </a:p>
          <a:p>
            <a:pPr marL="617220" lvl="1" indent="-342900" algn="just">
              <a:buFont typeface="Wingdings" pitchFamily="2" charset="2"/>
              <a:buChar char="§"/>
            </a:pPr>
            <a:r>
              <a:rPr lang="de-CH" sz="2000" dirty="0" smtClean="0">
                <a:solidFill>
                  <a:schemeClr val="bg2"/>
                </a:solidFill>
              </a:rPr>
              <a:t>Zu bearbeitende Themen: </a:t>
            </a:r>
          </a:p>
          <a:p>
            <a:pPr marL="800100" lvl="2" indent="-342900" algn="just">
              <a:buFont typeface="Wingdings" pitchFamily="2" charset="2"/>
              <a:buChar char="§"/>
            </a:pPr>
            <a:r>
              <a:rPr lang="de-CH" sz="1800" dirty="0" smtClean="0">
                <a:solidFill>
                  <a:schemeClr val="bg2"/>
                </a:solidFill>
              </a:rPr>
              <a:t>Tabuisierung</a:t>
            </a:r>
          </a:p>
          <a:p>
            <a:pPr marL="800100" lvl="2" indent="-342900" algn="just">
              <a:buFont typeface="Wingdings" pitchFamily="2" charset="2"/>
              <a:buChar char="§"/>
            </a:pPr>
            <a:r>
              <a:rPr lang="de-CH" sz="1800" dirty="0" smtClean="0">
                <a:solidFill>
                  <a:schemeClr val="bg2"/>
                </a:solidFill>
              </a:rPr>
              <a:t>Diskriminierung</a:t>
            </a:r>
          </a:p>
          <a:p>
            <a:pPr marL="800100" lvl="2" indent="-342900" algn="just">
              <a:buFont typeface="Wingdings" pitchFamily="2" charset="2"/>
              <a:buChar char="§"/>
            </a:pPr>
            <a:r>
              <a:rPr lang="de-CH" sz="1800" dirty="0" smtClean="0">
                <a:solidFill>
                  <a:schemeClr val="bg2"/>
                </a:solidFill>
              </a:rPr>
              <a:t>Personale </a:t>
            </a:r>
            <a:r>
              <a:rPr lang="de-CH" sz="1800" dirty="0">
                <a:solidFill>
                  <a:schemeClr val="bg2"/>
                </a:solidFill>
              </a:rPr>
              <a:t>Haltung</a:t>
            </a:r>
          </a:p>
          <a:p>
            <a:pPr>
              <a:buFont typeface="Wingdings" panose="05000000000000000000" pitchFamily="2" charset="2"/>
              <a:buChar char="Ø"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00018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DE" dirty="0" smtClean="0"/>
              <a:t>Schlussfolgerung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2060848"/>
            <a:ext cx="7315200" cy="3539527"/>
          </a:xfrm>
        </p:spPr>
        <p:txBody>
          <a:bodyPr/>
          <a:lstStyle/>
          <a:p>
            <a:pPr marL="45720" indent="0">
              <a:buNone/>
            </a:pPr>
            <a:r>
              <a:rPr lang="de-DE" dirty="0" smtClean="0">
                <a:solidFill>
                  <a:schemeClr val="bg2"/>
                </a:solidFill>
              </a:rPr>
              <a:t>Was bedeutet in diesem Zusammenhang gute Arbeit:</a:t>
            </a:r>
          </a:p>
          <a:p>
            <a:pPr>
              <a:buFont typeface="Wingdings" pitchFamily="2" charset="2"/>
              <a:buChar char="Ø"/>
            </a:pPr>
            <a:endParaRPr lang="de-DE" dirty="0" smtClean="0">
              <a:solidFill>
                <a:schemeClr val="bg2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de-DE" dirty="0" smtClean="0">
                <a:solidFill>
                  <a:schemeClr val="bg2"/>
                </a:solidFill>
              </a:rPr>
              <a:t>Das </a:t>
            </a:r>
            <a:r>
              <a:rPr lang="de-DE" dirty="0" smtClean="0">
                <a:solidFill>
                  <a:schemeClr val="bg2"/>
                </a:solidFill>
              </a:rPr>
              <a:t>Thema </a:t>
            </a:r>
            <a:r>
              <a:rPr lang="de-DE" dirty="0" smtClean="0">
                <a:solidFill>
                  <a:schemeClr val="bg2"/>
                </a:solidFill>
              </a:rPr>
              <a:t>pro aktiv ansprechen</a:t>
            </a:r>
            <a:endParaRPr lang="de-DE" dirty="0" smtClean="0">
              <a:solidFill>
                <a:schemeClr val="bg2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de-DE" dirty="0" smtClean="0">
              <a:solidFill>
                <a:schemeClr val="bg2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de-DE" dirty="0" smtClean="0">
                <a:solidFill>
                  <a:schemeClr val="bg2"/>
                </a:solidFill>
              </a:rPr>
              <a:t>Anliegen interdisziplinär bearbeiten</a:t>
            </a:r>
            <a:endParaRPr lang="de-DE" dirty="0" smtClean="0">
              <a:solidFill>
                <a:schemeClr val="bg2"/>
              </a:solidFill>
            </a:endParaRPr>
          </a:p>
          <a:p>
            <a:pPr lvl="1">
              <a:buFont typeface="Wingdings" pitchFamily="2" charset="2"/>
              <a:buChar char="§"/>
            </a:pPr>
            <a:endParaRPr lang="de-DE" dirty="0" smtClean="0">
              <a:solidFill>
                <a:schemeClr val="bg2"/>
              </a:solidFill>
            </a:endParaRPr>
          </a:p>
          <a:p>
            <a:pPr lvl="1">
              <a:buFont typeface="Wingdings" pitchFamily="2" charset="2"/>
              <a:buChar char="§"/>
            </a:pPr>
            <a:r>
              <a:rPr lang="de-DE" dirty="0" smtClean="0">
                <a:solidFill>
                  <a:schemeClr val="bg2"/>
                </a:solidFill>
              </a:rPr>
              <a:t>Handeln </a:t>
            </a:r>
            <a:r>
              <a:rPr lang="de-DE" dirty="0" smtClean="0">
                <a:solidFill>
                  <a:schemeClr val="bg2"/>
                </a:solidFill>
              </a:rPr>
              <a:t>reflektieren</a:t>
            </a:r>
          </a:p>
          <a:p>
            <a:pPr>
              <a:buFont typeface="Wingdings" pitchFamily="2" charset="2"/>
              <a:buChar char="§"/>
            </a:pP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5688086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>
            <a:normAutofit/>
          </a:bodyPr>
          <a:lstStyle/>
          <a:p>
            <a:r>
              <a:rPr lang="de-CH" dirty="0" smtClean="0"/>
              <a:t>Quellen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27584" y="1916832"/>
            <a:ext cx="7488832" cy="3539527"/>
          </a:xfrm>
        </p:spPr>
        <p:txBody>
          <a:bodyPr>
            <a:normAutofit fontScale="40000" lnSpcReduction="20000"/>
          </a:bodyPr>
          <a:lstStyle/>
          <a:p>
            <a:r>
              <a:rPr lang="en-US" dirty="0">
                <a:solidFill>
                  <a:schemeClr val="bg2"/>
                </a:solidFill>
              </a:rPr>
              <a:t>Brown, S. D., </a:t>
            </a:r>
            <a:r>
              <a:rPr lang="en-US" dirty="0" err="1">
                <a:solidFill>
                  <a:schemeClr val="bg2"/>
                </a:solidFill>
              </a:rPr>
              <a:t>Reavey</a:t>
            </a:r>
            <a:r>
              <a:rPr lang="en-US" dirty="0">
                <a:solidFill>
                  <a:schemeClr val="bg2"/>
                </a:solidFill>
              </a:rPr>
              <a:t>, P., </a:t>
            </a:r>
            <a:r>
              <a:rPr lang="en-US" dirty="0" err="1">
                <a:solidFill>
                  <a:schemeClr val="bg2"/>
                </a:solidFill>
              </a:rPr>
              <a:t>Kanyeredzi</a:t>
            </a:r>
            <a:r>
              <a:rPr lang="en-US" dirty="0">
                <a:solidFill>
                  <a:schemeClr val="bg2"/>
                </a:solidFill>
              </a:rPr>
              <a:t>, A., &amp; Batty, R. (2014) </a:t>
            </a:r>
            <a:r>
              <a:rPr lang="en-US" i="1" dirty="0">
                <a:solidFill>
                  <a:schemeClr val="bg2"/>
                </a:solidFill>
              </a:rPr>
              <a:t>Transformations of self and sexuality: psychologically modified experiences in the context of forensic men-</a:t>
            </a:r>
            <a:r>
              <a:rPr lang="en-US" i="1" dirty="0" err="1">
                <a:solidFill>
                  <a:schemeClr val="bg2"/>
                </a:solidFill>
              </a:rPr>
              <a:t>tal</a:t>
            </a:r>
            <a:r>
              <a:rPr lang="en-US" i="1" dirty="0">
                <a:solidFill>
                  <a:schemeClr val="bg2"/>
                </a:solidFill>
              </a:rPr>
              <a:t> health</a:t>
            </a:r>
            <a:r>
              <a:rPr lang="en-US" dirty="0">
                <a:solidFill>
                  <a:schemeClr val="bg2"/>
                </a:solidFill>
              </a:rPr>
              <a:t>, In: Health 18 (London, </a:t>
            </a:r>
            <a:r>
              <a:rPr lang="en-US" dirty="0" err="1">
                <a:solidFill>
                  <a:schemeClr val="bg2"/>
                </a:solidFill>
              </a:rPr>
              <a:t>Enland</a:t>
            </a:r>
            <a:r>
              <a:rPr lang="en-US" dirty="0">
                <a:solidFill>
                  <a:schemeClr val="bg2"/>
                </a:solidFill>
              </a:rPr>
              <a:t>), S.240-260 </a:t>
            </a:r>
          </a:p>
          <a:p>
            <a:r>
              <a:rPr lang="de-CH" dirty="0">
                <a:solidFill>
                  <a:schemeClr val="bg2"/>
                </a:solidFill>
              </a:rPr>
              <a:t>Dein, KE., Williams, PS., </a:t>
            </a:r>
            <a:r>
              <a:rPr lang="de-CH" dirty="0" err="1">
                <a:solidFill>
                  <a:schemeClr val="bg2"/>
                </a:solidFill>
              </a:rPr>
              <a:t>Volkonskaia</a:t>
            </a:r>
            <a:r>
              <a:rPr lang="de-CH" dirty="0">
                <a:solidFill>
                  <a:schemeClr val="bg2"/>
                </a:solidFill>
              </a:rPr>
              <a:t>, I., </a:t>
            </a:r>
            <a:r>
              <a:rPr lang="de-CH" dirty="0" err="1">
                <a:solidFill>
                  <a:schemeClr val="bg2"/>
                </a:solidFill>
              </a:rPr>
              <a:t>Kanyeredzi</a:t>
            </a:r>
            <a:r>
              <a:rPr lang="de-CH" dirty="0">
                <a:solidFill>
                  <a:schemeClr val="bg2"/>
                </a:solidFill>
              </a:rPr>
              <a:t>, A., </a:t>
            </a:r>
            <a:r>
              <a:rPr lang="de-CH" dirty="0" err="1">
                <a:solidFill>
                  <a:schemeClr val="bg2"/>
                </a:solidFill>
              </a:rPr>
              <a:t>Reavey</a:t>
            </a:r>
            <a:r>
              <a:rPr lang="de-CH" dirty="0">
                <a:solidFill>
                  <a:schemeClr val="bg2"/>
                </a:solidFill>
              </a:rPr>
              <a:t>, P., &amp; </a:t>
            </a:r>
            <a:r>
              <a:rPr lang="de-CH" dirty="0" err="1">
                <a:solidFill>
                  <a:schemeClr val="bg2"/>
                </a:solidFill>
              </a:rPr>
              <a:t>Leavey</a:t>
            </a:r>
            <a:r>
              <a:rPr lang="de-CH" dirty="0">
                <a:solidFill>
                  <a:schemeClr val="bg2"/>
                </a:solidFill>
              </a:rPr>
              <a:t>, G. (2016) </a:t>
            </a:r>
            <a:r>
              <a:rPr lang="de-CH" i="1" dirty="0" err="1">
                <a:solidFill>
                  <a:schemeClr val="bg2"/>
                </a:solidFill>
              </a:rPr>
              <a:t>Examining</a:t>
            </a:r>
            <a:r>
              <a:rPr lang="de-CH" i="1" dirty="0">
                <a:solidFill>
                  <a:schemeClr val="bg2"/>
                </a:solidFill>
              </a:rPr>
              <a:t> professionals' </a:t>
            </a:r>
            <a:r>
              <a:rPr lang="de-CH" i="1" dirty="0" err="1">
                <a:solidFill>
                  <a:schemeClr val="bg2"/>
                </a:solidFill>
              </a:rPr>
              <a:t>perspectives</a:t>
            </a:r>
            <a:r>
              <a:rPr lang="de-CH" i="1" dirty="0">
                <a:solidFill>
                  <a:schemeClr val="bg2"/>
                </a:solidFill>
              </a:rPr>
              <a:t> on </a:t>
            </a:r>
            <a:r>
              <a:rPr lang="de-CH" i="1" dirty="0" err="1">
                <a:solidFill>
                  <a:schemeClr val="bg2"/>
                </a:solidFill>
              </a:rPr>
              <a:t>sexuality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for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service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users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of</a:t>
            </a:r>
            <a:r>
              <a:rPr lang="de-CH" i="1" dirty="0">
                <a:solidFill>
                  <a:schemeClr val="bg2"/>
                </a:solidFill>
              </a:rPr>
              <a:t> a </a:t>
            </a:r>
            <a:r>
              <a:rPr lang="de-CH" i="1" dirty="0" err="1">
                <a:solidFill>
                  <a:schemeClr val="bg2"/>
                </a:solidFill>
              </a:rPr>
              <a:t>forensic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psychiatry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unit</a:t>
            </a:r>
            <a:r>
              <a:rPr lang="de-CH" dirty="0">
                <a:solidFill>
                  <a:schemeClr val="bg2"/>
                </a:solidFill>
              </a:rPr>
              <a:t>, In: International </a:t>
            </a:r>
            <a:r>
              <a:rPr lang="de-CH" dirty="0" err="1">
                <a:solidFill>
                  <a:schemeClr val="bg2"/>
                </a:solidFill>
              </a:rPr>
              <a:t>journal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of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law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and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psychiatry</a:t>
            </a:r>
            <a:r>
              <a:rPr lang="de-CH" dirty="0">
                <a:solidFill>
                  <a:schemeClr val="bg2"/>
                </a:solidFill>
              </a:rPr>
              <a:t> 44, S. 15-23 </a:t>
            </a:r>
          </a:p>
          <a:p>
            <a:r>
              <a:rPr lang="de-CH" dirty="0" err="1">
                <a:solidFill>
                  <a:schemeClr val="bg2"/>
                </a:solidFill>
              </a:rPr>
              <a:t>Dilling</a:t>
            </a:r>
            <a:r>
              <a:rPr lang="de-CH" dirty="0">
                <a:solidFill>
                  <a:schemeClr val="bg2"/>
                </a:solidFill>
              </a:rPr>
              <a:t>, H., </a:t>
            </a:r>
            <a:r>
              <a:rPr lang="de-CH" dirty="0" err="1">
                <a:solidFill>
                  <a:schemeClr val="bg2"/>
                </a:solidFill>
              </a:rPr>
              <a:t>Mombour</a:t>
            </a:r>
            <a:r>
              <a:rPr lang="de-CH" dirty="0">
                <a:solidFill>
                  <a:schemeClr val="bg2"/>
                </a:solidFill>
              </a:rPr>
              <a:t>, W., &amp; Schmidt, M. (2015</a:t>
            </a:r>
            <a:r>
              <a:rPr lang="de-CH" i="1" dirty="0">
                <a:solidFill>
                  <a:schemeClr val="bg2"/>
                </a:solidFill>
              </a:rPr>
              <a:t>) Internationale Klassifikation </a:t>
            </a:r>
            <a:r>
              <a:rPr lang="de-CH" i="1" dirty="0" err="1">
                <a:solidFill>
                  <a:schemeClr val="bg2"/>
                </a:solidFill>
              </a:rPr>
              <a:t>psychi</a:t>
            </a:r>
            <a:r>
              <a:rPr lang="de-CH" i="1" dirty="0">
                <a:solidFill>
                  <a:schemeClr val="bg2"/>
                </a:solidFill>
              </a:rPr>
              <a:t>-scher Störungen V (F) klinisch-diagnostische Leitlinien WHO </a:t>
            </a:r>
            <a:r>
              <a:rPr lang="de-CH" dirty="0">
                <a:solidFill>
                  <a:schemeClr val="bg2"/>
                </a:solidFill>
              </a:rPr>
              <a:t>(10.Aufl.). Bern: </a:t>
            </a:r>
            <a:r>
              <a:rPr lang="de-CH" dirty="0" err="1">
                <a:solidFill>
                  <a:schemeClr val="bg2"/>
                </a:solidFill>
              </a:rPr>
              <a:t>Hogrefe</a:t>
            </a:r>
            <a:r>
              <a:rPr lang="de-CH" dirty="0">
                <a:solidFill>
                  <a:schemeClr val="bg2"/>
                </a:solidFill>
              </a:rPr>
              <a:t> Verlag </a:t>
            </a:r>
          </a:p>
          <a:p>
            <a:r>
              <a:rPr lang="de-DE" dirty="0">
                <a:solidFill>
                  <a:schemeClr val="bg2"/>
                </a:solidFill>
              </a:rPr>
              <a:t>Fiedler, P. (2004) </a:t>
            </a:r>
            <a:r>
              <a:rPr lang="de-DE" i="1" dirty="0">
                <a:solidFill>
                  <a:schemeClr val="bg2"/>
                </a:solidFill>
              </a:rPr>
              <a:t>Sexuelle Orientierung und sexuelle Abweichung</a:t>
            </a:r>
            <a:r>
              <a:rPr lang="de-DE" dirty="0">
                <a:solidFill>
                  <a:schemeClr val="bg2"/>
                </a:solidFill>
              </a:rPr>
              <a:t>, Basel: Beltz Verlag, Weinheim </a:t>
            </a:r>
          </a:p>
          <a:p>
            <a:r>
              <a:rPr lang="de-DE" dirty="0">
                <a:solidFill>
                  <a:schemeClr val="bg2"/>
                </a:solidFill>
              </a:rPr>
              <a:t>Juchli, L. (1997) </a:t>
            </a:r>
            <a:r>
              <a:rPr lang="de-DE" i="1" dirty="0">
                <a:solidFill>
                  <a:schemeClr val="bg2"/>
                </a:solidFill>
              </a:rPr>
              <a:t>Praxis und Theorie der Gesundheits- und Krankenpflege </a:t>
            </a:r>
            <a:r>
              <a:rPr lang="de-DE" dirty="0">
                <a:solidFill>
                  <a:schemeClr val="bg2"/>
                </a:solidFill>
              </a:rPr>
              <a:t>(8. Aufl.). New York: Georg Thieme Verlag Stuttgart </a:t>
            </a:r>
          </a:p>
          <a:p>
            <a:r>
              <a:rPr lang="de-DE" dirty="0">
                <a:solidFill>
                  <a:schemeClr val="bg2"/>
                </a:solidFill>
              </a:rPr>
              <a:t>Kaufmann, R (2016) </a:t>
            </a:r>
            <a:r>
              <a:rPr lang="de-DE" i="1" dirty="0">
                <a:solidFill>
                  <a:schemeClr val="bg2"/>
                </a:solidFill>
              </a:rPr>
              <a:t>Die Sexualität forensisch psychiatrischer Patienten in der Meinung professioneller Mitarbeitenden des forensisch psychiatrischen Behandlungsteams &amp; des Strafvollzugs </a:t>
            </a:r>
            <a:r>
              <a:rPr lang="de-DE" dirty="0">
                <a:solidFill>
                  <a:schemeClr val="bg2"/>
                </a:solidFill>
              </a:rPr>
              <a:t>(Nicht veröffentlichte CAS Abschlussarbeit) Fachhochschule Fachbereich Gesundheit, Bern </a:t>
            </a:r>
          </a:p>
          <a:p>
            <a:r>
              <a:rPr lang="de-DE" dirty="0">
                <a:solidFill>
                  <a:schemeClr val="bg2"/>
                </a:solidFill>
              </a:rPr>
              <a:t>Lindenmann, M. (2004). </a:t>
            </a:r>
            <a:r>
              <a:rPr lang="de-DE" i="1" dirty="0">
                <a:solidFill>
                  <a:schemeClr val="bg2"/>
                </a:solidFill>
              </a:rPr>
              <a:t>Die Sanktionierung </a:t>
            </a:r>
            <a:r>
              <a:rPr lang="de-DE" i="1" dirty="0" err="1">
                <a:solidFill>
                  <a:schemeClr val="bg2"/>
                </a:solidFill>
              </a:rPr>
              <a:t>unbotmässigen</a:t>
            </a:r>
            <a:r>
              <a:rPr lang="de-DE" i="1" dirty="0">
                <a:solidFill>
                  <a:schemeClr val="bg2"/>
                </a:solidFill>
              </a:rPr>
              <a:t> Patientenverhaltens. </a:t>
            </a:r>
            <a:r>
              <a:rPr lang="de-DE" i="1" dirty="0" err="1">
                <a:solidFill>
                  <a:schemeClr val="bg2"/>
                </a:solidFill>
              </a:rPr>
              <a:t>Diszip-linarische</a:t>
            </a:r>
            <a:r>
              <a:rPr lang="de-DE" i="1" dirty="0">
                <a:solidFill>
                  <a:schemeClr val="bg2"/>
                </a:solidFill>
              </a:rPr>
              <a:t> Aspekte des psychiatrischen </a:t>
            </a:r>
            <a:r>
              <a:rPr lang="de-DE" i="1" dirty="0" err="1">
                <a:solidFill>
                  <a:schemeClr val="bg2"/>
                </a:solidFill>
              </a:rPr>
              <a:t>Massregelvollzugs</a:t>
            </a:r>
            <a:r>
              <a:rPr lang="de-DE" i="1" dirty="0">
                <a:solidFill>
                  <a:schemeClr val="bg2"/>
                </a:solidFill>
              </a:rPr>
              <a:t>,. </a:t>
            </a:r>
            <a:r>
              <a:rPr lang="de-DE" dirty="0">
                <a:solidFill>
                  <a:schemeClr val="bg2"/>
                </a:solidFill>
              </a:rPr>
              <a:t>Berlin: De </a:t>
            </a:r>
            <a:r>
              <a:rPr lang="de-DE" dirty="0" err="1">
                <a:solidFill>
                  <a:schemeClr val="bg2"/>
                </a:solidFill>
              </a:rPr>
              <a:t>Gruyter</a:t>
            </a:r>
            <a:r>
              <a:rPr lang="de-DE" dirty="0">
                <a:solidFill>
                  <a:schemeClr val="bg2"/>
                </a:solidFill>
              </a:rPr>
              <a:t> Rechtswissenschaften Verlag-GmbH. </a:t>
            </a:r>
          </a:p>
          <a:p>
            <a:r>
              <a:rPr lang="de-DE" dirty="0" err="1">
                <a:solidFill>
                  <a:schemeClr val="bg2"/>
                </a:solidFill>
              </a:rPr>
              <a:t>Mayring</a:t>
            </a:r>
            <a:r>
              <a:rPr lang="de-DE" dirty="0">
                <a:solidFill>
                  <a:schemeClr val="bg2"/>
                </a:solidFill>
              </a:rPr>
              <a:t>, P.(2010) </a:t>
            </a:r>
            <a:r>
              <a:rPr lang="de-DE" i="1" dirty="0">
                <a:solidFill>
                  <a:schemeClr val="bg2"/>
                </a:solidFill>
              </a:rPr>
              <a:t>Qualitative Inhaltsanalyse </a:t>
            </a:r>
            <a:r>
              <a:rPr lang="de-DE" dirty="0">
                <a:solidFill>
                  <a:schemeClr val="bg2"/>
                </a:solidFill>
              </a:rPr>
              <a:t>(11. Aufl.). Weinheim: Beltz Verlag </a:t>
            </a:r>
          </a:p>
          <a:p>
            <a:r>
              <a:rPr lang="de-DE" dirty="0">
                <a:solidFill>
                  <a:schemeClr val="bg2"/>
                </a:solidFill>
              </a:rPr>
              <a:t>Neumann-</a:t>
            </a:r>
            <a:r>
              <a:rPr lang="de-DE" dirty="0" err="1">
                <a:solidFill>
                  <a:schemeClr val="bg2"/>
                </a:solidFill>
              </a:rPr>
              <a:t>Ponesch</a:t>
            </a:r>
            <a:r>
              <a:rPr lang="de-DE" dirty="0">
                <a:solidFill>
                  <a:schemeClr val="bg2"/>
                </a:solidFill>
              </a:rPr>
              <a:t>, S. (2014). </a:t>
            </a:r>
            <a:r>
              <a:rPr lang="de-DE" i="1" dirty="0">
                <a:solidFill>
                  <a:schemeClr val="bg2"/>
                </a:solidFill>
              </a:rPr>
              <a:t>Modelle und Theorien in der Pflege </a:t>
            </a:r>
            <a:r>
              <a:rPr lang="de-DE" dirty="0">
                <a:solidFill>
                  <a:schemeClr val="bg2"/>
                </a:solidFill>
              </a:rPr>
              <a:t>(5.Aufl.), Wien: </a:t>
            </a:r>
            <a:r>
              <a:rPr lang="de-DE" dirty="0" err="1">
                <a:solidFill>
                  <a:schemeClr val="bg2"/>
                </a:solidFill>
              </a:rPr>
              <a:t>fa-cultas</a:t>
            </a:r>
            <a:r>
              <a:rPr lang="de-DE" dirty="0">
                <a:solidFill>
                  <a:schemeClr val="bg2"/>
                </a:solidFill>
              </a:rPr>
              <a:t> </a:t>
            </a:r>
          </a:p>
          <a:p>
            <a:r>
              <a:rPr lang="de-CH" dirty="0">
                <a:solidFill>
                  <a:schemeClr val="bg2"/>
                </a:solidFill>
              </a:rPr>
              <a:t>Quinn, C., &amp; </a:t>
            </a:r>
            <a:r>
              <a:rPr lang="de-CH" dirty="0" err="1">
                <a:solidFill>
                  <a:schemeClr val="bg2"/>
                </a:solidFill>
              </a:rPr>
              <a:t>Happell</a:t>
            </a:r>
            <a:r>
              <a:rPr lang="de-CH" dirty="0">
                <a:solidFill>
                  <a:schemeClr val="bg2"/>
                </a:solidFill>
              </a:rPr>
              <a:t>, B. (2015a) </a:t>
            </a:r>
            <a:r>
              <a:rPr lang="de-CH" i="1" dirty="0">
                <a:solidFill>
                  <a:schemeClr val="bg2"/>
                </a:solidFill>
              </a:rPr>
              <a:t>Consumer sexual </a:t>
            </a:r>
            <a:r>
              <a:rPr lang="de-CH" i="1" dirty="0" err="1">
                <a:solidFill>
                  <a:schemeClr val="bg2"/>
                </a:solidFill>
              </a:rPr>
              <a:t>relationships</a:t>
            </a:r>
            <a:r>
              <a:rPr lang="de-CH" i="1" dirty="0">
                <a:solidFill>
                  <a:schemeClr val="bg2"/>
                </a:solidFill>
              </a:rPr>
              <a:t> in a </a:t>
            </a:r>
            <a:r>
              <a:rPr lang="de-CH" i="1" dirty="0" err="1">
                <a:solidFill>
                  <a:schemeClr val="bg2"/>
                </a:solidFill>
              </a:rPr>
              <a:t>forensic</a:t>
            </a:r>
            <a:r>
              <a:rPr lang="de-CH" i="1" dirty="0">
                <a:solidFill>
                  <a:schemeClr val="bg2"/>
                </a:solidFill>
              </a:rPr>
              <a:t> mental </a:t>
            </a:r>
            <a:r>
              <a:rPr lang="de-CH" i="1" dirty="0" err="1">
                <a:solidFill>
                  <a:schemeClr val="bg2"/>
                </a:solidFill>
              </a:rPr>
              <a:t>health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hospital</a:t>
            </a:r>
            <a:r>
              <a:rPr lang="de-CH" i="1" dirty="0">
                <a:solidFill>
                  <a:schemeClr val="bg2"/>
                </a:solidFill>
              </a:rPr>
              <a:t>: </a:t>
            </a:r>
            <a:r>
              <a:rPr lang="de-CH" i="1" dirty="0" err="1">
                <a:solidFill>
                  <a:schemeClr val="bg2"/>
                </a:solidFill>
              </a:rPr>
              <a:t>perceptions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of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nurses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and</a:t>
            </a:r>
            <a:r>
              <a:rPr lang="de-CH" i="1" dirty="0">
                <a:solidFill>
                  <a:schemeClr val="bg2"/>
                </a:solidFill>
              </a:rPr>
              <a:t> </a:t>
            </a:r>
            <a:r>
              <a:rPr lang="de-CH" i="1" dirty="0" err="1">
                <a:solidFill>
                  <a:schemeClr val="bg2"/>
                </a:solidFill>
              </a:rPr>
              <a:t>consumers</a:t>
            </a:r>
            <a:r>
              <a:rPr lang="de-CH" dirty="0">
                <a:solidFill>
                  <a:schemeClr val="bg2"/>
                </a:solidFill>
              </a:rPr>
              <a:t>, In: International </a:t>
            </a:r>
            <a:r>
              <a:rPr lang="de-CH" dirty="0" err="1">
                <a:solidFill>
                  <a:schemeClr val="bg2"/>
                </a:solidFill>
              </a:rPr>
              <a:t>journal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of</a:t>
            </a:r>
            <a:r>
              <a:rPr lang="de-CH" dirty="0">
                <a:solidFill>
                  <a:schemeClr val="bg2"/>
                </a:solidFill>
              </a:rPr>
              <a:t> mental </a:t>
            </a:r>
            <a:r>
              <a:rPr lang="de-CH" dirty="0" err="1">
                <a:solidFill>
                  <a:schemeClr val="bg2"/>
                </a:solidFill>
              </a:rPr>
              <a:t>health</a:t>
            </a:r>
            <a:r>
              <a:rPr lang="de-CH" dirty="0">
                <a:solidFill>
                  <a:schemeClr val="bg2"/>
                </a:solidFill>
              </a:rPr>
              <a:t> </a:t>
            </a:r>
            <a:r>
              <a:rPr lang="de-CH" dirty="0" err="1">
                <a:solidFill>
                  <a:schemeClr val="bg2"/>
                </a:solidFill>
              </a:rPr>
              <a:t>nursing</a:t>
            </a:r>
            <a:r>
              <a:rPr lang="de-CH" dirty="0">
                <a:solidFill>
                  <a:schemeClr val="bg2"/>
                </a:solidFill>
              </a:rPr>
              <a:t> 24 (2), S. 121-129 Hindernisse im Umgang mit Sexualität in der forensischen Psychiatrie 22 </a:t>
            </a:r>
          </a:p>
          <a:p>
            <a:endParaRPr lang="de-CH" dirty="0">
              <a:solidFill>
                <a:schemeClr val="bg2"/>
              </a:solidFill>
            </a:endParaRPr>
          </a:p>
          <a:p>
            <a:r>
              <a:rPr lang="en-US" dirty="0">
                <a:solidFill>
                  <a:schemeClr val="bg2"/>
                </a:solidFill>
              </a:rPr>
              <a:t>Quinn, C., &amp; </a:t>
            </a:r>
            <a:r>
              <a:rPr lang="en-US" dirty="0" err="1">
                <a:solidFill>
                  <a:schemeClr val="bg2"/>
                </a:solidFill>
              </a:rPr>
              <a:t>Happell</a:t>
            </a:r>
            <a:r>
              <a:rPr lang="en-US" dirty="0">
                <a:solidFill>
                  <a:schemeClr val="bg2"/>
                </a:solidFill>
              </a:rPr>
              <a:t>, B. (2015b) </a:t>
            </a:r>
            <a:r>
              <a:rPr lang="en-US" i="1" dirty="0">
                <a:solidFill>
                  <a:schemeClr val="bg2"/>
                </a:solidFill>
              </a:rPr>
              <a:t>Exploring sexual risks in a forensic mental health hos-</a:t>
            </a:r>
            <a:r>
              <a:rPr lang="en-US" i="1" dirty="0" err="1">
                <a:solidFill>
                  <a:schemeClr val="bg2"/>
                </a:solidFill>
              </a:rPr>
              <a:t>pital</a:t>
            </a:r>
            <a:r>
              <a:rPr lang="en-US" i="1" dirty="0">
                <a:solidFill>
                  <a:schemeClr val="bg2"/>
                </a:solidFill>
              </a:rPr>
              <a:t>: perspectives from patients and nurses</a:t>
            </a:r>
            <a:r>
              <a:rPr lang="en-US" dirty="0">
                <a:solidFill>
                  <a:schemeClr val="bg2"/>
                </a:solidFill>
              </a:rPr>
              <a:t>, In: Issues in mental health nursing 36, S. 669-677 </a:t>
            </a:r>
          </a:p>
          <a:p>
            <a:r>
              <a:rPr lang="en-US" dirty="0">
                <a:solidFill>
                  <a:schemeClr val="bg2"/>
                </a:solidFill>
              </a:rPr>
              <a:t>Quinn, C., &amp; </a:t>
            </a:r>
            <a:r>
              <a:rPr lang="en-US" dirty="0" err="1">
                <a:solidFill>
                  <a:schemeClr val="bg2"/>
                </a:solidFill>
              </a:rPr>
              <a:t>Happell</a:t>
            </a:r>
            <a:r>
              <a:rPr lang="en-US" dirty="0">
                <a:solidFill>
                  <a:schemeClr val="bg2"/>
                </a:solidFill>
              </a:rPr>
              <a:t>, B. (2015c) </a:t>
            </a:r>
            <a:r>
              <a:rPr lang="en-US" i="1" dirty="0">
                <a:solidFill>
                  <a:schemeClr val="bg2"/>
                </a:solidFill>
              </a:rPr>
              <a:t>Sex on show. Issues of privacy and dignity in a </a:t>
            </a:r>
            <a:r>
              <a:rPr lang="en-US" i="1" dirty="0" err="1">
                <a:solidFill>
                  <a:schemeClr val="bg2"/>
                </a:solidFill>
              </a:rPr>
              <a:t>Foren</a:t>
            </a:r>
            <a:r>
              <a:rPr lang="en-US" i="1" dirty="0">
                <a:solidFill>
                  <a:schemeClr val="bg2"/>
                </a:solidFill>
              </a:rPr>
              <a:t>-sic mental health hospital: Nurse and patient views</a:t>
            </a:r>
            <a:r>
              <a:rPr lang="en-US" dirty="0">
                <a:solidFill>
                  <a:schemeClr val="bg2"/>
                </a:solidFill>
              </a:rPr>
              <a:t>, In: Journal of clinical nursing 24 (15-16), S. 2268-2276 </a:t>
            </a:r>
          </a:p>
          <a:p>
            <a:r>
              <a:rPr lang="en-US" dirty="0" err="1">
                <a:solidFill>
                  <a:schemeClr val="bg2"/>
                </a:solidFill>
              </a:rPr>
              <a:t>Ruane</a:t>
            </a:r>
            <a:r>
              <a:rPr lang="en-US" dirty="0">
                <a:solidFill>
                  <a:schemeClr val="bg2"/>
                </a:solidFill>
              </a:rPr>
              <a:t>, J., &amp; </a:t>
            </a:r>
            <a:r>
              <a:rPr lang="en-US" dirty="0" err="1">
                <a:solidFill>
                  <a:schemeClr val="bg2"/>
                </a:solidFill>
              </a:rPr>
              <a:t>Hayter</a:t>
            </a:r>
            <a:r>
              <a:rPr lang="en-US" dirty="0">
                <a:solidFill>
                  <a:schemeClr val="bg2"/>
                </a:solidFill>
              </a:rPr>
              <a:t>, M. (2008) </a:t>
            </a:r>
            <a:r>
              <a:rPr lang="en-US" i="1" dirty="0">
                <a:solidFill>
                  <a:schemeClr val="bg2"/>
                </a:solidFill>
              </a:rPr>
              <a:t>Nurses' attitudes towards sexual relationships between patients in high security psychiatric hospitals in England: an exploratory </a:t>
            </a:r>
            <a:r>
              <a:rPr lang="en-US" i="1" dirty="0" err="1">
                <a:solidFill>
                  <a:schemeClr val="bg2"/>
                </a:solidFill>
              </a:rPr>
              <a:t>qualita-tive</a:t>
            </a:r>
            <a:r>
              <a:rPr lang="en-US" i="1" dirty="0">
                <a:solidFill>
                  <a:schemeClr val="bg2"/>
                </a:solidFill>
              </a:rPr>
              <a:t> study</a:t>
            </a:r>
            <a:r>
              <a:rPr lang="en-US" dirty="0">
                <a:solidFill>
                  <a:schemeClr val="bg2"/>
                </a:solidFill>
              </a:rPr>
              <a:t>, In: </a:t>
            </a:r>
            <a:r>
              <a:rPr lang="en-US" dirty="0" err="1">
                <a:solidFill>
                  <a:schemeClr val="bg2"/>
                </a:solidFill>
              </a:rPr>
              <a:t>Internation</a:t>
            </a:r>
            <a:r>
              <a:rPr lang="en-US" dirty="0">
                <a:solidFill>
                  <a:schemeClr val="bg2"/>
                </a:solidFill>
              </a:rPr>
              <a:t> journal of nursing studies 45, S. 1731-1741 </a:t>
            </a:r>
          </a:p>
          <a:p>
            <a:r>
              <a:rPr lang="de-CH" dirty="0">
                <a:solidFill>
                  <a:schemeClr val="bg2"/>
                </a:solidFill>
              </a:rPr>
              <a:t>Sauter, D., </a:t>
            </a:r>
            <a:r>
              <a:rPr lang="de-CH" dirty="0" err="1">
                <a:solidFill>
                  <a:schemeClr val="bg2"/>
                </a:solidFill>
              </a:rPr>
              <a:t>Abderhalden</a:t>
            </a:r>
            <a:r>
              <a:rPr lang="de-CH" dirty="0">
                <a:solidFill>
                  <a:schemeClr val="bg2"/>
                </a:solidFill>
              </a:rPr>
              <a:t>, C., </a:t>
            </a:r>
            <a:r>
              <a:rPr lang="de-CH" dirty="0" err="1">
                <a:solidFill>
                  <a:schemeClr val="bg2"/>
                </a:solidFill>
              </a:rPr>
              <a:t>Needham</a:t>
            </a:r>
            <a:r>
              <a:rPr lang="de-CH" dirty="0">
                <a:solidFill>
                  <a:schemeClr val="bg2"/>
                </a:solidFill>
              </a:rPr>
              <a:t>, I., &amp; Wolff, S. (2011) </a:t>
            </a:r>
            <a:r>
              <a:rPr lang="de-CH" i="1" dirty="0">
                <a:solidFill>
                  <a:schemeClr val="bg2"/>
                </a:solidFill>
              </a:rPr>
              <a:t>Lehrbuch psychiatrische Pflege </a:t>
            </a:r>
            <a:r>
              <a:rPr lang="de-CH" dirty="0">
                <a:solidFill>
                  <a:schemeClr val="bg2"/>
                </a:solidFill>
              </a:rPr>
              <a:t>(3. Aufl.). Bern: Hans Huber Verlag, </a:t>
            </a:r>
            <a:r>
              <a:rPr lang="de-CH" dirty="0" err="1">
                <a:solidFill>
                  <a:schemeClr val="bg2"/>
                </a:solidFill>
              </a:rPr>
              <a:t>Hogrefe</a:t>
            </a:r>
            <a:r>
              <a:rPr lang="de-CH" dirty="0">
                <a:solidFill>
                  <a:schemeClr val="bg2"/>
                </a:solidFill>
              </a:rPr>
              <a:t> AG </a:t>
            </a:r>
          </a:p>
          <a:p>
            <a:r>
              <a:rPr lang="en-US" dirty="0" err="1">
                <a:solidFill>
                  <a:schemeClr val="bg2"/>
                </a:solidFill>
              </a:rPr>
              <a:t>Tiwana</a:t>
            </a:r>
            <a:r>
              <a:rPr lang="en-US" dirty="0">
                <a:solidFill>
                  <a:schemeClr val="bg2"/>
                </a:solidFill>
              </a:rPr>
              <a:t>, R., McDonald, S., &amp; </a:t>
            </a:r>
            <a:r>
              <a:rPr lang="en-US" dirty="0" err="1">
                <a:solidFill>
                  <a:schemeClr val="bg2"/>
                </a:solidFill>
              </a:rPr>
              <a:t>Völlm</a:t>
            </a:r>
            <a:r>
              <a:rPr lang="en-US" dirty="0">
                <a:solidFill>
                  <a:schemeClr val="bg2"/>
                </a:solidFill>
              </a:rPr>
              <a:t>, B., (2016) </a:t>
            </a:r>
            <a:r>
              <a:rPr lang="en-US" i="1" dirty="0">
                <a:solidFill>
                  <a:schemeClr val="bg2"/>
                </a:solidFill>
              </a:rPr>
              <a:t>Policies on sexual expression in forensic psychiatric settings in different European countries</a:t>
            </a:r>
            <a:r>
              <a:rPr lang="en-US" dirty="0">
                <a:solidFill>
                  <a:schemeClr val="bg2"/>
                </a:solidFill>
              </a:rPr>
              <a:t>, In: International journal of mental health systems 10, S.5-16 </a:t>
            </a:r>
            <a:endParaRPr lang="en-US" dirty="0" smtClean="0">
              <a:solidFill>
                <a:schemeClr val="bg2"/>
              </a:solidFill>
            </a:endParaRPr>
          </a:p>
          <a:p>
            <a:r>
              <a:rPr lang="en-US" dirty="0" smtClean="0">
                <a:solidFill>
                  <a:schemeClr val="bg2"/>
                </a:solidFill>
              </a:rPr>
              <a:t>UN-</a:t>
            </a:r>
            <a:r>
              <a:rPr lang="en-US" dirty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Behindertenrechtskonventionen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err="1" smtClean="0">
                <a:solidFill>
                  <a:schemeClr val="bg2"/>
                </a:solidFill>
              </a:rPr>
              <a:t>Übereinkommen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über</a:t>
            </a:r>
            <a:r>
              <a:rPr lang="en-US" dirty="0" smtClean="0">
                <a:solidFill>
                  <a:schemeClr val="bg2"/>
                </a:solidFill>
              </a:rPr>
              <a:t> die </a:t>
            </a:r>
            <a:r>
              <a:rPr lang="en-US" dirty="0" err="1" smtClean="0">
                <a:solidFill>
                  <a:schemeClr val="bg2"/>
                </a:solidFill>
              </a:rPr>
              <a:t>Rechte</a:t>
            </a:r>
            <a:r>
              <a:rPr lang="en-US" dirty="0" smtClean="0">
                <a:solidFill>
                  <a:schemeClr val="bg2"/>
                </a:solidFill>
              </a:rPr>
              <a:t> von Menschen </a:t>
            </a:r>
            <a:r>
              <a:rPr lang="en-US" dirty="0" err="1" smtClean="0">
                <a:solidFill>
                  <a:schemeClr val="bg2"/>
                </a:solidFill>
              </a:rPr>
              <a:t>mit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Behinderungen</a:t>
            </a:r>
            <a:r>
              <a:rPr lang="en-US" dirty="0" smtClean="0">
                <a:solidFill>
                  <a:schemeClr val="bg2"/>
                </a:solidFill>
              </a:rPr>
              <a:t>, </a:t>
            </a:r>
            <a:r>
              <a:rPr lang="en-US" dirty="0" err="1" smtClean="0">
                <a:solidFill>
                  <a:schemeClr val="bg2"/>
                </a:solidFill>
              </a:rPr>
              <a:t>Abgerufen</a:t>
            </a:r>
            <a:r>
              <a:rPr lang="en-US" dirty="0" smtClean="0">
                <a:solidFill>
                  <a:schemeClr val="bg2"/>
                </a:solidFill>
              </a:rPr>
              <a:t> von: https://www.behindertenrechtsknoventionen.info/uebereinkommen-ueber-die-rechte-von-menschen-mit-behinderungen-3101/</a:t>
            </a:r>
            <a:endParaRPr lang="en-US" dirty="0">
              <a:solidFill>
                <a:schemeClr val="bg2"/>
              </a:solidFill>
            </a:endParaRPr>
          </a:p>
          <a:p>
            <a:r>
              <a:rPr lang="de-DE" dirty="0">
                <a:solidFill>
                  <a:schemeClr val="bg2"/>
                </a:solidFill>
              </a:rPr>
              <a:t>Weltgesundheitsorganisation WHO, Regionalbüro für Europa (2017), Richtlinie der WHO über sexuelle und reproduktive Gesundheit Abgerufen von: http://www.euro.who.int/de/health-topics/Life-stages/sexual-and-reproductive-health/news/news/2011/06/sexual-health-throughout-life/definition [letzter Zu-griff: 31.01.2017]. </a:t>
            </a:r>
            <a:endParaRPr lang="de-CH" dirty="0">
              <a:solidFill>
                <a:schemeClr val="bg2"/>
              </a:solidFill>
            </a:endParaRPr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7507473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1772816"/>
            <a:ext cx="7315200" cy="3539527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de-DE" sz="3200" dirty="0" smtClean="0">
                <a:solidFill>
                  <a:schemeClr val="bg2"/>
                </a:solidFill>
              </a:rPr>
              <a:t>Vielen Dank für ihre </a:t>
            </a:r>
            <a:r>
              <a:rPr lang="de-DE" sz="3200" dirty="0" smtClean="0">
                <a:solidFill>
                  <a:schemeClr val="bg2"/>
                </a:solidFill>
              </a:rPr>
              <a:t>Aufmerksamkeit</a:t>
            </a:r>
            <a:endParaRPr lang="de-DE" sz="3200" dirty="0">
              <a:solidFill>
                <a:schemeClr val="bg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3282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902152" y="2276872"/>
            <a:ext cx="7315200" cy="3600440"/>
          </a:xfrm>
        </p:spPr>
        <p:txBody>
          <a:bodyPr>
            <a:normAutofit fontScale="62500" lnSpcReduction="20000"/>
          </a:bodyPr>
          <a:lstStyle/>
          <a:p>
            <a:pPr marL="45720" indent="0">
              <a:spcBef>
                <a:spcPts val="0"/>
              </a:spcBef>
              <a:buNone/>
            </a:pPr>
            <a:endParaRPr lang="de-DE" b="1" dirty="0" smtClean="0"/>
          </a:p>
          <a:p>
            <a:r>
              <a:rPr lang="de-CH" sz="2900" dirty="0" smtClean="0">
                <a:solidFill>
                  <a:schemeClr val="bg2"/>
                </a:solidFill>
              </a:rPr>
              <a:t>Fehlende Richtlinien im Umgang mit Sexualität und Liebesbeziehungen</a:t>
            </a:r>
          </a:p>
          <a:p>
            <a:pPr marL="45720" indent="0">
              <a:buNone/>
            </a:pPr>
            <a:endParaRPr lang="de-CH" sz="2900" dirty="0" smtClean="0">
              <a:solidFill>
                <a:schemeClr val="bg2"/>
              </a:solidFill>
            </a:endParaRPr>
          </a:p>
          <a:p>
            <a:r>
              <a:rPr lang="de-CH" sz="2900" dirty="0" smtClean="0">
                <a:solidFill>
                  <a:schemeClr val="bg2"/>
                </a:solidFill>
              </a:rPr>
              <a:t>Bisheriger Umgang mit Sexualität ist restriktiv </a:t>
            </a:r>
            <a:r>
              <a:rPr lang="de-DE" sz="2700" dirty="0">
                <a:solidFill>
                  <a:schemeClr val="bg2"/>
                </a:solidFill>
              </a:rPr>
              <a:t>(Lindemann 2004)</a:t>
            </a:r>
            <a:endParaRPr lang="de-CH" sz="2700" dirty="0">
              <a:solidFill>
                <a:schemeClr val="bg2"/>
              </a:solidFill>
            </a:endParaRPr>
          </a:p>
          <a:p>
            <a:pPr marL="45720" indent="0">
              <a:buNone/>
            </a:pPr>
            <a:endParaRPr lang="de-CH" sz="2900" dirty="0" smtClean="0">
              <a:solidFill>
                <a:schemeClr val="bg2"/>
              </a:solidFill>
            </a:endParaRPr>
          </a:p>
          <a:p>
            <a:r>
              <a:rPr lang="de-CH" sz="2900" dirty="0" smtClean="0">
                <a:solidFill>
                  <a:schemeClr val="bg2"/>
                </a:solidFill>
              </a:rPr>
              <a:t>Abgrenzung zum Strafvollzug und </a:t>
            </a:r>
            <a:r>
              <a:rPr lang="de-CH" sz="2900" dirty="0" smtClean="0">
                <a:solidFill>
                  <a:schemeClr val="bg2"/>
                </a:solidFill>
              </a:rPr>
              <a:t>der Allgemeinpsychiatrie</a:t>
            </a:r>
            <a:endParaRPr lang="de-CH" sz="2900" dirty="0" smtClean="0">
              <a:solidFill>
                <a:schemeClr val="bg2"/>
              </a:solidFill>
            </a:endParaRPr>
          </a:p>
          <a:p>
            <a:endParaRPr lang="de-CH" sz="2900" dirty="0" smtClean="0">
              <a:solidFill>
                <a:schemeClr val="bg2"/>
              </a:solidFill>
            </a:endParaRPr>
          </a:p>
          <a:p>
            <a:r>
              <a:rPr lang="de-CH" sz="2900" dirty="0" smtClean="0">
                <a:solidFill>
                  <a:schemeClr val="bg2"/>
                </a:solidFill>
              </a:rPr>
              <a:t>Behandlung von Personen mit Störung der Sexualpräferenz</a:t>
            </a:r>
          </a:p>
          <a:p>
            <a:pPr marL="45720" indent="0">
              <a:buNone/>
            </a:pPr>
            <a:endParaRPr lang="de-CH" dirty="0" smtClean="0">
              <a:solidFill>
                <a:schemeClr val="bg2"/>
              </a:solidFill>
            </a:endParaRPr>
          </a:p>
          <a:p>
            <a:pPr marL="45720" indent="0">
              <a:buNone/>
            </a:pPr>
            <a:endParaRPr lang="de-CH" dirty="0">
              <a:solidFill>
                <a:schemeClr val="bg2"/>
              </a:solidFill>
            </a:endParaRPr>
          </a:p>
          <a:p>
            <a:pPr marL="45720" indent="0">
              <a:buNone/>
            </a:pPr>
            <a:r>
              <a:rPr lang="de-CH" dirty="0">
                <a:solidFill>
                  <a:schemeClr val="bg2"/>
                </a:solidFill>
              </a:rPr>
              <a:t/>
            </a:r>
            <a:br>
              <a:rPr lang="de-CH" dirty="0">
                <a:solidFill>
                  <a:schemeClr val="bg2"/>
                </a:solidFill>
              </a:rPr>
            </a:br>
            <a:r>
              <a:rPr lang="de-CH" dirty="0">
                <a:solidFill>
                  <a:schemeClr val="bg2"/>
                </a:solidFill>
              </a:rPr>
              <a:t/>
            </a:r>
            <a:br>
              <a:rPr lang="de-CH" dirty="0">
                <a:solidFill>
                  <a:schemeClr val="bg2"/>
                </a:solidFill>
              </a:rPr>
            </a:br>
            <a:endParaRPr lang="de-CH" i="1" dirty="0">
              <a:solidFill>
                <a:schemeClr val="bg2"/>
              </a:solidFill>
            </a:endParaRPr>
          </a:p>
        </p:txBody>
      </p:sp>
      <p:sp>
        <p:nvSpPr>
          <p:cNvPr id="5" name="Titel 1"/>
          <p:cNvSpPr txBox="1">
            <a:spLocks/>
          </p:cNvSpPr>
          <p:nvPr/>
        </p:nvSpPr>
        <p:spPr>
          <a:xfrm>
            <a:off x="899592" y="548680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CH" dirty="0" smtClean="0"/>
              <a:t>Einleitung und Problemstellung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70870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1660105"/>
            <a:ext cx="7315200" cy="3539527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de-CH" dirty="0" smtClean="0"/>
          </a:p>
          <a:p>
            <a:pPr marL="45720" indent="0">
              <a:buNone/>
            </a:pPr>
            <a:endParaRPr lang="de-CH" dirty="0" smtClean="0"/>
          </a:p>
          <a:p>
            <a:r>
              <a:rPr lang="de-CH" dirty="0" smtClean="0">
                <a:solidFill>
                  <a:schemeClr val="bg2"/>
                </a:solidFill>
              </a:rPr>
              <a:t>Wie kann ein Konzept entwickelt werden?</a:t>
            </a:r>
          </a:p>
          <a:p>
            <a:pPr lvl="1"/>
            <a:r>
              <a:rPr lang="de-CH" dirty="0">
                <a:solidFill>
                  <a:schemeClr val="bg2"/>
                </a:solidFill>
              </a:rPr>
              <a:t>Beratungskonzept für oder gegen bestimmte sexuelle Ausdrucksformen  </a:t>
            </a:r>
            <a:r>
              <a:rPr lang="de-CH" sz="1500" dirty="0" smtClean="0">
                <a:solidFill>
                  <a:schemeClr val="bg2"/>
                </a:solidFill>
              </a:rPr>
              <a:t>(R. </a:t>
            </a:r>
            <a:r>
              <a:rPr lang="de-CH" sz="1500" dirty="0" err="1" smtClean="0">
                <a:solidFill>
                  <a:schemeClr val="bg2"/>
                </a:solidFill>
              </a:rPr>
              <a:t>Wernli</a:t>
            </a:r>
            <a:r>
              <a:rPr lang="de-CH" sz="1500" dirty="0" smtClean="0">
                <a:solidFill>
                  <a:schemeClr val="bg2"/>
                </a:solidFill>
              </a:rPr>
              <a:t> Kaufmann, 2015)</a:t>
            </a:r>
          </a:p>
          <a:p>
            <a:endParaRPr lang="de-CH" dirty="0" smtClean="0">
              <a:solidFill>
                <a:schemeClr val="bg2"/>
              </a:solidFill>
            </a:endParaRPr>
          </a:p>
          <a:p>
            <a:r>
              <a:rPr lang="de-CH" dirty="0" smtClean="0">
                <a:solidFill>
                  <a:schemeClr val="bg2"/>
                </a:solidFill>
              </a:rPr>
              <a:t>Forschungsfrage: </a:t>
            </a:r>
          </a:p>
          <a:p>
            <a:pPr marL="320040" lvl="1" indent="0">
              <a:buNone/>
            </a:pPr>
            <a:r>
              <a:rPr lang="de-DE" dirty="0" smtClean="0">
                <a:solidFill>
                  <a:schemeClr val="bg2"/>
                </a:solidFill>
              </a:rPr>
              <a:t>„</a:t>
            </a:r>
            <a:r>
              <a:rPr lang="de-DE" dirty="0">
                <a:solidFill>
                  <a:schemeClr val="bg2"/>
                </a:solidFill>
              </a:rPr>
              <a:t>Welche Hindernisse beeinträchtigen das Ausleben der Sexualität von </a:t>
            </a:r>
            <a:r>
              <a:rPr lang="de-DE" dirty="0" smtClean="0">
                <a:solidFill>
                  <a:schemeClr val="bg2"/>
                </a:solidFill>
              </a:rPr>
              <a:t>Patienten/innen</a:t>
            </a:r>
            <a:r>
              <a:rPr lang="de-DE" dirty="0">
                <a:solidFill>
                  <a:schemeClr val="bg2"/>
                </a:solidFill>
              </a:rPr>
              <a:t>, die nicht aufgrund von Sexualdelikten in forensisch psychiatrischen Kliniken behandelt werden?“ </a:t>
            </a:r>
            <a:endParaRPr lang="de-CH" dirty="0">
              <a:solidFill>
                <a:schemeClr val="bg2"/>
              </a:solidFill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899592" y="548680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de-CH" dirty="0" smtClean="0"/>
              <a:t>Fragestellung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54705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CH" dirty="0"/>
              <a:t>Theoretische Grundlagen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2276872"/>
            <a:ext cx="7315200" cy="3539527"/>
          </a:xfrm>
        </p:spPr>
        <p:txBody>
          <a:bodyPr>
            <a:normAutofit/>
          </a:bodyPr>
          <a:lstStyle/>
          <a:p>
            <a:pPr lvl="0" algn="just"/>
            <a:r>
              <a:rPr lang="de-CH" dirty="0">
                <a:solidFill>
                  <a:schemeClr val="bg2"/>
                </a:solidFill>
              </a:rPr>
              <a:t>WHO Definition </a:t>
            </a:r>
            <a:r>
              <a:rPr lang="de-DE" dirty="0">
                <a:solidFill>
                  <a:schemeClr val="bg2"/>
                </a:solidFill>
              </a:rPr>
              <a:t>über sexuelle und reproduktive Gesundheit</a:t>
            </a:r>
          </a:p>
          <a:p>
            <a:pPr lvl="0"/>
            <a:endParaRPr lang="de-DE" dirty="0" smtClean="0">
              <a:solidFill>
                <a:schemeClr val="bg2"/>
              </a:solidFill>
            </a:endParaRPr>
          </a:p>
          <a:p>
            <a:pPr lvl="0" algn="just"/>
            <a:r>
              <a:rPr lang="de-DE" dirty="0" smtClean="0">
                <a:solidFill>
                  <a:schemeClr val="bg2"/>
                </a:solidFill>
              </a:rPr>
              <a:t>Pflegemodelle </a:t>
            </a:r>
            <a:r>
              <a:rPr lang="de-DE" dirty="0">
                <a:solidFill>
                  <a:schemeClr val="bg2"/>
                </a:solidFill>
              </a:rPr>
              <a:t>wie Juchli: „Sich als Mann, Frau fühlen und verhalten</a:t>
            </a:r>
            <a:r>
              <a:rPr lang="de-DE" dirty="0" smtClean="0">
                <a:solidFill>
                  <a:schemeClr val="bg2"/>
                </a:solidFill>
              </a:rPr>
              <a:t>“</a:t>
            </a:r>
          </a:p>
          <a:p>
            <a:pPr lvl="0"/>
            <a:endParaRPr lang="de-DE" dirty="0" smtClean="0">
              <a:solidFill>
                <a:schemeClr val="bg2"/>
              </a:solidFill>
            </a:endParaRPr>
          </a:p>
          <a:p>
            <a:pPr lvl="0" algn="just"/>
            <a:r>
              <a:rPr lang="de-DE" dirty="0" smtClean="0">
                <a:solidFill>
                  <a:schemeClr val="bg2"/>
                </a:solidFill>
              </a:rPr>
              <a:t>Was ist </a:t>
            </a:r>
            <a:r>
              <a:rPr lang="de-DE" dirty="0" smtClean="0">
                <a:solidFill>
                  <a:schemeClr val="bg2"/>
                </a:solidFill>
              </a:rPr>
              <a:t>Sexualität: „</a:t>
            </a:r>
            <a:r>
              <a:rPr lang="de-DE" dirty="0">
                <a:solidFill>
                  <a:schemeClr val="bg2"/>
                </a:solidFill>
              </a:rPr>
              <a:t>Sexueller Ausdruck ist nicht beschränkt auf den Geschlechtsverkehr, er umfasst auch Nähe und Berührung sowie andere Formen verbaler und nonverbaler Kommunikation.“ </a:t>
            </a:r>
            <a:r>
              <a:rPr lang="de-CH" sz="1700" dirty="0" smtClean="0">
                <a:solidFill>
                  <a:schemeClr val="bg2"/>
                </a:solidFill>
              </a:rPr>
              <a:t>(</a:t>
            </a:r>
            <a:r>
              <a:rPr lang="de-CH" sz="1700" dirty="0" err="1" smtClean="0">
                <a:solidFill>
                  <a:schemeClr val="bg2"/>
                </a:solidFill>
              </a:rPr>
              <a:t>Abderhalden</a:t>
            </a:r>
            <a:r>
              <a:rPr lang="de-CH" sz="1700" dirty="0" smtClean="0">
                <a:solidFill>
                  <a:schemeClr val="bg2"/>
                </a:solidFill>
              </a:rPr>
              <a:t> 2011, S.959 in: Sauter </a:t>
            </a:r>
            <a:r>
              <a:rPr lang="de-CH" sz="1700" dirty="0">
                <a:solidFill>
                  <a:schemeClr val="bg2"/>
                </a:solidFill>
              </a:rPr>
              <a:t>et al. </a:t>
            </a:r>
            <a:r>
              <a:rPr lang="de-CH" sz="1700" dirty="0" smtClean="0">
                <a:solidFill>
                  <a:schemeClr val="bg2"/>
                </a:solidFill>
              </a:rPr>
              <a:t>2011)</a:t>
            </a:r>
            <a:endParaRPr lang="de-DE" sz="1700" dirty="0">
              <a:solidFill>
                <a:schemeClr val="bg2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024915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DE" dirty="0" smtClean="0"/>
              <a:t>Methodik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99592" y="2132856"/>
            <a:ext cx="7315200" cy="3539527"/>
          </a:xfrm>
        </p:spPr>
        <p:txBody>
          <a:bodyPr>
            <a:normAutofit/>
          </a:bodyPr>
          <a:lstStyle/>
          <a:p>
            <a:pPr lvl="0"/>
            <a:r>
              <a:rPr lang="de-DE" dirty="0" smtClean="0">
                <a:solidFill>
                  <a:schemeClr val="bg2"/>
                </a:solidFill>
              </a:rPr>
              <a:t>Suche </a:t>
            </a:r>
            <a:r>
              <a:rPr lang="de-DE" dirty="0">
                <a:solidFill>
                  <a:schemeClr val="bg2"/>
                </a:solidFill>
              </a:rPr>
              <a:t>über </a:t>
            </a:r>
            <a:r>
              <a:rPr lang="de-DE" dirty="0" err="1">
                <a:solidFill>
                  <a:schemeClr val="bg2"/>
                </a:solidFill>
              </a:rPr>
              <a:t>PubMed</a:t>
            </a:r>
            <a:r>
              <a:rPr lang="de-DE" dirty="0">
                <a:solidFill>
                  <a:schemeClr val="bg2"/>
                </a:solidFill>
              </a:rPr>
              <a:t> und </a:t>
            </a:r>
            <a:r>
              <a:rPr lang="de-DE" dirty="0" err="1">
                <a:solidFill>
                  <a:schemeClr val="bg2"/>
                </a:solidFill>
              </a:rPr>
              <a:t>Cinahl</a:t>
            </a:r>
            <a:endParaRPr lang="de-DE" dirty="0">
              <a:solidFill>
                <a:schemeClr val="bg2"/>
              </a:solidFill>
            </a:endParaRPr>
          </a:p>
          <a:p>
            <a:pPr lvl="1"/>
            <a:r>
              <a:rPr lang="de-DE" dirty="0">
                <a:solidFill>
                  <a:schemeClr val="bg2"/>
                </a:solidFill>
              </a:rPr>
              <a:t>Schlüsselwörter: </a:t>
            </a:r>
            <a:r>
              <a:rPr lang="de-DE" dirty="0" err="1">
                <a:solidFill>
                  <a:schemeClr val="bg2"/>
                </a:solidFill>
              </a:rPr>
              <a:t>sexuality</a:t>
            </a:r>
            <a:r>
              <a:rPr lang="de-DE" dirty="0">
                <a:solidFill>
                  <a:schemeClr val="bg2"/>
                </a:solidFill>
              </a:rPr>
              <a:t>, mental </a:t>
            </a:r>
            <a:r>
              <a:rPr lang="de-DE" dirty="0" err="1">
                <a:solidFill>
                  <a:schemeClr val="bg2"/>
                </a:solidFill>
              </a:rPr>
              <a:t>hospital</a:t>
            </a:r>
            <a:r>
              <a:rPr lang="de-DE" dirty="0">
                <a:solidFill>
                  <a:schemeClr val="bg2"/>
                </a:solidFill>
              </a:rPr>
              <a:t>, </a:t>
            </a:r>
            <a:r>
              <a:rPr lang="de-DE" dirty="0" err="1" smtClean="0">
                <a:solidFill>
                  <a:schemeClr val="bg2"/>
                </a:solidFill>
              </a:rPr>
              <a:t>forensic</a:t>
            </a:r>
            <a:endParaRPr lang="de-DE" dirty="0">
              <a:solidFill>
                <a:schemeClr val="bg2"/>
              </a:solidFill>
            </a:endParaRPr>
          </a:p>
          <a:p>
            <a:pPr lvl="2"/>
            <a:r>
              <a:rPr lang="de-DE" dirty="0">
                <a:solidFill>
                  <a:schemeClr val="bg2"/>
                </a:solidFill>
              </a:rPr>
              <a:t>Eingrenzung 10 Jahre</a:t>
            </a:r>
          </a:p>
          <a:p>
            <a:pPr lvl="2"/>
            <a:r>
              <a:rPr lang="de-DE" dirty="0">
                <a:solidFill>
                  <a:schemeClr val="bg2"/>
                </a:solidFill>
              </a:rPr>
              <a:t>Deutsch &amp; Englisch</a:t>
            </a:r>
          </a:p>
          <a:p>
            <a:pPr lvl="2"/>
            <a:r>
              <a:rPr lang="de-DE" dirty="0">
                <a:solidFill>
                  <a:schemeClr val="bg2"/>
                </a:solidFill>
              </a:rPr>
              <a:t>Ausschluss von sexuellen Präferenzstörungen</a:t>
            </a:r>
          </a:p>
          <a:p>
            <a:pPr lvl="0"/>
            <a:r>
              <a:rPr lang="de-DE" dirty="0" err="1">
                <a:solidFill>
                  <a:schemeClr val="bg2"/>
                </a:solidFill>
              </a:rPr>
              <a:t>PubMed</a:t>
            </a:r>
            <a:r>
              <a:rPr lang="de-DE" dirty="0">
                <a:solidFill>
                  <a:schemeClr val="bg2"/>
                </a:solidFill>
              </a:rPr>
              <a:t>: 35 Treffer  </a:t>
            </a:r>
            <a:r>
              <a:rPr lang="de-DE" dirty="0" err="1">
                <a:solidFill>
                  <a:schemeClr val="bg2"/>
                </a:solidFill>
              </a:rPr>
              <a:t>Cinahl</a:t>
            </a:r>
            <a:r>
              <a:rPr lang="de-DE" dirty="0">
                <a:solidFill>
                  <a:schemeClr val="bg2"/>
                </a:solidFill>
              </a:rPr>
              <a:t>: 9 Treffer</a:t>
            </a:r>
          </a:p>
          <a:p>
            <a:pPr lvl="1"/>
            <a:r>
              <a:rPr lang="de-DE" dirty="0">
                <a:solidFill>
                  <a:schemeClr val="bg2"/>
                </a:solidFill>
              </a:rPr>
              <a:t>37 Ausschlüsse – andere Themen</a:t>
            </a:r>
          </a:p>
          <a:p>
            <a:pPr lvl="1"/>
            <a:r>
              <a:rPr lang="de-DE" dirty="0">
                <a:solidFill>
                  <a:schemeClr val="bg2"/>
                </a:solidFill>
              </a:rPr>
              <a:t>7 Studien ausgewertet</a:t>
            </a:r>
          </a:p>
          <a:p>
            <a:pPr lvl="0"/>
            <a:r>
              <a:rPr lang="de-CH" dirty="0">
                <a:solidFill>
                  <a:schemeClr val="bg2"/>
                </a:solidFill>
              </a:rPr>
              <a:t>Themenfelder induktiv ermittelt, angelehnt an </a:t>
            </a:r>
            <a:r>
              <a:rPr lang="de-CH" dirty="0" err="1">
                <a:solidFill>
                  <a:schemeClr val="bg2"/>
                </a:solidFill>
              </a:rPr>
              <a:t>Meyring</a:t>
            </a:r>
            <a:endParaRPr lang="de-DE" dirty="0">
              <a:solidFill>
                <a:schemeClr val="bg2"/>
              </a:solidFill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7564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nhaltsplatzhalt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213466"/>
              </p:ext>
            </p:extLst>
          </p:nvPr>
        </p:nvGraphicFramePr>
        <p:xfrm>
          <a:off x="539552" y="836712"/>
          <a:ext cx="7848872" cy="55052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2880320"/>
                <a:gridCol w="792088"/>
                <a:gridCol w="1584176"/>
              </a:tblGrid>
              <a:tr h="564612"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chemeClr val="bg1"/>
                          </a:solidFill>
                        </a:rPr>
                        <a:t>Studie</a:t>
                      </a:r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chemeClr val="bg1"/>
                          </a:solidFill>
                        </a:rPr>
                        <a:t>Autoren/Jahr</a:t>
                      </a:r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chemeClr val="bg1"/>
                          </a:solidFill>
                        </a:rPr>
                        <a:t>Land</a:t>
                      </a:r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CH" dirty="0" smtClean="0">
                          <a:solidFill>
                            <a:schemeClr val="bg1"/>
                          </a:solidFill>
                        </a:rPr>
                        <a:t>Methodik</a:t>
                      </a:r>
                      <a:endParaRPr lang="de-CH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>
                        <a:lumMod val="60000"/>
                        <a:lumOff val="40000"/>
                      </a:schemeClr>
                    </a:solidFill>
                  </a:tcPr>
                </a:tc>
              </a:tr>
              <a:tr h="564612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Policies on sexual expression in forensic psychiatric settings in different European countries.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Tiwana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Psychologe,  McDonald S, </a:t>
                      </a:r>
                      <a:r>
                        <a:rPr lang="de-CH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Völlm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B.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Psychiater /2016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UK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in 14 Europäischen Ländern</a:t>
                      </a:r>
                      <a:endParaRPr lang="de-CH" sz="1000" dirty="0"/>
                    </a:p>
                  </a:txBody>
                  <a:tcPr/>
                </a:tc>
              </a:tr>
              <a:tr h="718433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Exploring sexual risks in a forensic mental health hospital: perspectives from patients and nurses.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Quinn C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 DAS (Nurs)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CertPN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Grad Dip MHN,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CH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Happell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B.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PhD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RN/</a:t>
                      </a:r>
                      <a:r>
                        <a:rPr lang="de-CH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dirty="0" smtClean="0"/>
                        <a:t>AUS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mit Pflegenden und Patienten</a:t>
                      </a:r>
                    </a:p>
                    <a:p>
                      <a:endParaRPr lang="de-CH" sz="1000" dirty="0"/>
                    </a:p>
                  </a:txBody>
                  <a:tcPr/>
                </a:tc>
              </a:tr>
              <a:tr h="564612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Examining professionals' perspectives on sexuality for service users of a forensic psychiatry unit.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Dein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KE -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Psychiater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, 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Williams PS 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Psychiater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Volkonskaia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I,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Kanyeredzi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A,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Reavey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P,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Leavey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G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– </a:t>
                      </a:r>
                      <a:r>
                        <a:rPr lang="en-GB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Psychiater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/2016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dirty="0" smtClean="0"/>
                        <a:t>UK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mit Psychologen und Psychiatern</a:t>
                      </a:r>
                      <a:endParaRPr lang="de-CH" sz="1000" dirty="0"/>
                    </a:p>
                  </a:txBody>
                  <a:tcPr/>
                </a:tc>
              </a:tr>
              <a:tr h="564612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Sex on show. Issues of privacy and dignity in a Forensic mental health hospital: Nurse and patient views.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Quinn C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 DAS (Nurs)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CertPN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Grad Dip MHN,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de-CH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Happell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B.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PhD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RN/</a:t>
                      </a:r>
                      <a:r>
                        <a:rPr lang="de-CH" sz="1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2015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AUS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mit Pflegenden und Patienten</a:t>
                      </a:r>
                      <a:endParaRPr lang="de-CH" sz="1000" dirty="0"/>
                    </a:p>
                  </a:txBody>
                  <a:tcPr/>
                </a:tc>
              </a:tr>
              <a:tr h="564612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Consumer sexual relationships in a forensic mental health hospital: perceptions of nurses and consumers.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Quinn C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  DAS (Nurs)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CertPN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Grad Dip MHN, </a:t>
                      </a:r>
                      <a:r>
                        <a:rPr lang="de-CH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Happell</a:t>
                      </a:r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B.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-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PhD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RN /2015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dirty="0" smtClean="0"/>
                        <a:t>AUS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mit Pflegenden und Patienten</a:t>
                      </a:r>
                      <a:endParaRPr lang="de-CH" sz="1000" dirty="0"/>
                    </a:p>
                  </a:txBody>
                  <a:tcPr/>
                </a:tc>
              </a:tr>
              <a:tr h="564612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Transformations of self and sexuality: psychologically modified experiences in the context of forensic mental health.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Brown SD 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Psychologe, Professor für Soziologie und Organisationspsychologie ,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Reavey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P,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Kanyeredzi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A, </a:t>
                      </a:r>
                      <a:r>
                        <a:rPr lang="de-CH" sz="1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Batty</a:t>
                      </a:r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R./2014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dirty="0" smtClean="0"/>
                        <a:t>UK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Semi-strukturierte Interviews mit Pflegenden und Patienten</a:t>
                      </a:r>
                      <a:endParaRPr lang="de-CH" sz="1000" dirty="0"/>
                    </a:p>
                  </a:txBody>
                  <a:tcPr/>
                </a:tc>
              </a:tr>
              <a:tr h="718433">
                <a:tc>
                  <a:txBody>
                    <a:bodyPr/>
                    <a:lstStyle/>
                    <a:p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Nurses' attitudes towards sexual relationships between patients in high security psychiatric hospitals in England: an exploratory qualitative study.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Ruane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J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PhD Forensic Mental Health, </a:t>
                      </a:r>
                      <a:r>
                        <a:rPr lang="en-GB" sz="1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Hayter</a:t>
                      </a:r>
                      <a:r>
                        <a:rPr lang="en-GB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</a:t>
                      </a:r>
                      <a:r>
                        <a:rPr lang="en-GB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/2008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dirty="0" smtClean="0"/>
                        <a:t>UK</a:t>
                      </a:r>
                      <a:endParaRPr lang="de-CH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CH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Tiefeninterviews mit Pflegenden</a:t>
                      </a:r>
                      <a:endParaRPr lang="de-CH" sz="1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89170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/>
          <a:lstStyle/>
          <a:p>
            <a:r>
              <a:rPr lang="de-DE" dirty="0" smtClean="0"/>
              <a:t>Ergebnisse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1835696" y="1700808"/>
            <a:ext cx="2916324" cy="3096344"/>
          </a:xfrm>
          <a:prstGeom prst="ellipse">
            <a:avLst/>
          </a:prstGeom>
          <a:gradFill>
            <a:gsLst>
              <a:gs pos="100000">
                <a:srgbClr val="92D050">
                  <a:alpha val="40000"/>
                </a:srgbClr>
              </a:gs>
              <a:gs pos="100000">
                <a:schemeClr val="bg2">
                  <a:tint val="100000"/>
                  <a:shade val="95000"/>
                  <a:satMod val="100000"/>
                  <a:lumMod val="100000"/>
                </a:schemeClr>
              </a:gs>
              <a:gs pos="100000">
                <a:schemeClr val="bg2">
                  <a:tint val="88000"/>
                  <a:shade val="100000"/>
                  <a:satMod val="400000"/>
                  <a:lumMod val="10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Raum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915816" y="3320988"/>
            <a:ext cx="2926582" cy="3096344"/>
          </a:xfrm>
          <a:prstGeom prst="ellipse">
            <a:avLst/>
          </a:prstGeom>
          <a:gradFill>
            <a:gsLst>
              <a:gs pos="100000">
                <a:schemeClr val="tx2">
                  <a:lumMod val="40000"/>
                  <a:lumOff val="60000"/>
                  <a:alpha val="40000"/>
                </a:schemeClr>
              </a:gs>
              <a:gs pos="100000">
                <a:schemeClr val="bg2">
                  <a:tint val="100000"/>
                  <a:shade val="95000"/>
                  <a:satMod val="100000"/>
                  <a:lumMod val="100000"/>
                </a:schemeClr>
              </a:gs>
              <a:gs pos="100000">
                <a:schemeClr val="bg2">
                  <a:tint val="88000"/>
                  <a:shade val="100000"/>
                  <a:satMod val="400000"/>
                  <a:lumMod val="10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Personale</a:t>
            </a:r>
            <a:endParaRPr lang="de-DE" dirty="0">
              <a:solidFill>
                <a:schemeClr val="bg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3995936" y="1711216"/>
            <a:ext cx="2880320" cy="3096344"/>
          </a:xfrm>
          <a:prstGeom prst="ellipse">
            <a:avLst/>
          </a:prstGeom>
          <a:gradFill>
            <a:gsLst>
              <a:gs pos="100000">
                <a:schemeClr val="accent5">
                  <a:lumMod val="40000"/>
                  <a:lumOff val="60000"/>
                  <a:alpha val="40000"/>
                </a:schemeClr>
              </a:gs>
              <a:gs pos="100000">
                <a:schemeClr val="bg2">
                  <a:tint val="100000"/>
                  <a:shade val="95000"/>
                  <a:satMod val="100000"/>
                  <a:lumMod val="100000"/>
                </a:schemeClr>
              </a:gs>
              <a:gs pos="100000">
                <a:schemeClr val="bg2">
                  <a:tint val="88000"/>
                  <a:shade val="100000"/>
                  <a:satMod val="400000"/>
                  <a:lumMod val="10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bg1"/>
                </a:solidFill>
              </a:rPr>
              <a:t>Regeln &amp;</a:t>
            </a:r>
          </a:p>
          <a:p>
            <a:pPr algn="ctr"/>
            <a:r>
              <a:rPr lang="de-DE" dirty="0" smtClean="0">
                <a:solidFill>
                  <a:schemeClr val="bg1"/>
                </a:solidFill>
              </a:rPr>
              <a:t>       Konzept</a:t>
            </a:r>
            <a:endParaRPr lang="de-D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0031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>
            <a:normAutofit/>
          </a:bodyPr>
          <a:lstStyle/>
          <a:p>
            <a:r>
              <a:rPr lang="de-DE" dirty="0" smtClean="0"/>
              <a:t>Ergebnisse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6886013"/>
              </p:ext>
            </p:extLst>
          </p:nvPr>
        </p:nvGraphicFramePr>
        <p:xfrm>
          <a:off x="899592" y="2204864"/>
          <a:ext cx="7315200" cy="3394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718275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99592" y="548680"/>
            <a:ext cx="7315200" cy="1154097"/>
          </a:xfrm>
        </p:spPr>
        <p:txBody>
          <a:bodyPr>
            <a:normAutofit/>
          </a:bodyPr>
          <a:lstStyle/>
          <a:p>
            <a:r>
              <a:rPr lang="de-DE" dirty="0" smtClean="0"/>
              <a:t>Ergebnisse</a:t>
            </a:r>
            <a:endParaRPr lang="de-DE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3880132"/>
              </p:ext>
            </p:extLst>
          </p:nvPr>
        </p:nvGraphicFramePr>
        <p:xfrm>
          <a:off x="899592" y="1916832"/>
          <a:ext cx="7171184" cy="33945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72159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ktive">
  <a:themeElements>
    <a:clrScheme name="Benutzerdefiniert 1">
      <a:dk1>
        <a:sysClr val="windowText" lastClr="000000"/>
      </a:dk1>
      <a:lt1>
        <a:srgbClr val="536574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k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P_InheritedTags xmlns="57cd966b-b38c-4fda-a466-83c677a9a146" xsi:nil="true"/>
    <MP_UserTags xmlns="57cd966b-b38c-4fda-a466-83c677a9a146" xsi:nil="true"/>
    <Studiengang xmlns="6247874b-a61b-4aad-b123-cf9511a52296">Verbesserung der Gesundheit</Studiengang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812EB3E678E7D48AF6F23FCE499A981" ma:contentTypeVersion="3" ma:contentTypeDescription="Ein neues Dokument erstellen." ma:contentTypeScope="" ma:versionID="1b73e10b14ef271d7ac8dded64785f20">
  <xsd:schema xmlns:xsd="http://www.w3.org/2001/XMLSchema" xmlns:xs="http://www.w3.org/2001/XMLSchema" xmlns:p="http://schemas.microsoft.com/office/2006/metadata/properties" xmlns:ns2="57cd966b-b38c-4fda-a466-83c677a9a146" xmlns:ns3="6247874b-a61b-4aad-b123-cf9511a52296" targetNamespace="http://schemas.microsoft.com/office/2006/metadata/properties" ma:root="true" ma:fieldsID="a0dd5b33abfa94167ade20751bb52342" ns2:_="" ns3:_="">
    <xsd:import namespace="57cd966b-b38c-4fda-a466-83c677a9a146"/>
    <xsd:import namespace="6247874b-a61b-4aad-b123-cf9511a52296"/>
    <xsd:element name="properties">
      <xsd:complexType>
        <xsd:sequence>
          <xsd:element name="documentManagement">
            <xsd:complexType>
              <xsd:all>
                <xsd:element ref="ns2:MP_UserTags" minOccurs="0"/>
                <xsd:element ref="ns2:MP_InheritedTags" minOccurs="0"/>
                <xsd:element ref="ns3:Studiengang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d966b-b38c-4fda-a466-83c677a9a146" elementFormDefault="qualified">
    <xsd:import namespace="http://schemas.microsoft.com/office/2006/documentManagement/types"/>
    <xsd:import namespace="http://schemas.microsoft.com/office/infopath/2007/PartnerControls"/>
    <xsd:element name="MP_UserTags" ma:index="8" nillable="true" ma:displayName="Tags" ma:internalName="MP_UserTags" ma:readOnly="false">
      <xsd:simpleType>
        <xsd:restriction base="dms:Unknown"/>
      </xsd:simpleType>
    </xsd:element>
    <xsd:element name="MP_InheritedTags" ma:index="9" nillable="true" ma:displayName="Inherited Tags" ma:internalName="MP_InheritedTags" ma:readOnly="fals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47874b-a61b-4aad-b123-cf9511a52296" elementFormDefault="qualified">
    <xsd:import namespace="http://schemas.microsoft.com/office/2006/documentManagement/types"/>
    <xsd:import namespace="http://schemas.microsoft.com/office/infopath/2007/PartnerControls"/>
    <xsd:element name="Studiengang" ma:index="10" nillable="true" ma:displayName="Studiengang" ma:default="Verbesserung der Gesundheit" ma:format="Dropdown" ma:internalName="Studiengang">
      <xsd:simpleType>
        <xsd:restriction base="dms:Choice">
          <xsd:enumeration value="Ambulante psych. Pflege"/>
          <xsd:enumeration value="Verbesserung der Gesundheit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 ma:readOnly="tru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EADA801-C137-4149-9875-B1C68633D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7AD2B4-102E-4EC7-A270-3FE78BBD6EF7}">
  <ds:schemaRefs>
    <ds:schemaRef ds:uri="6247874b-a61b-4aad-b123-cf9511a52296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57cd966b-b38c-4fda-a466-83c677a9a14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937D986-CCA7-4EB4-85ED-8947F285FA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7cd966b-b38c-4fda-a466-83c677a9a146"/>
    <ds:schemaRef ds:uri="6247874b-a61b-4aad-b123-cf9511a522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0</TotalTime>
  <Words>1479</Words>
  <Application>Microsoft Office PowerPoint</Application>
  <PresentationFormat>Bildschirmpräsentation (4:3)</PresentationFormat>
  <Paragraphs>168</Paragraphs>
  <Slides>16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17" baseType="lpstr">
      <vt:lpstr>Perspektive</vt:lpstr>
      <vt:lpstr>Literaturrecherche</vt:lpstr>
      <vt:lpstr>PowerPoint-Präsentation</vt:lpstr>
      <vt:lpstr>PowerPoint-Präsentation</vt:lpstr>
      <vt:lpstr>Theoretische Grundlagen</vt:lpstr>
      <vt:lpstr>Methodik</vt:lpstr>
      <vt:lpstr>PowerPoint-Präsentation</vt:lpstr>
      <vt:lpstr>Ergebnisse</vt:lpstr>
      <vt:lpstr>Ergebnisse</vt:lpstr>
      <vt:lpstr>Ergebnisse</vt:lpstr>
      <vt:lpstr>Ergebnisse</vt:lpstr>
      <vt:lpstr>Ergebnisse</vt:lpstr>
      <vt:lpstr>PowerPoint-Präsentation</vt:lpstr>
      <vt:lpstr>Schlussfolgerung</vt:lpstr>
      <vt:lpstr>Schlussfolgerung</vt:lpstr>
      <vt:lpstr>Quellen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Journal - Club</dc:title>
  <dc:creator>Kozel Manuela</dc:creator>
  <cp:lastModifiedBy>sexau</cp:lastModifiedBy>
  <cp:revision>84</cp:revision>
  <dcterms:created xsi:type="dcterms:W3CDTF">2013-08-18T20:34:59Z</dcterms:created>
  <dcterms:modified xsi:type="dcterms:W3CDTF">2018-09-18T10:37:02Z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0x0101002812EB3E678E7D48AF6F23FCE499A981</vt:lpwstr>
  </property>
</Properties>
</file>