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7" r:id="rId4"/>
    <p:sldId id="261" r:id="rId5"/>
    <p:sldId id="264" r:id="rId6"/>
    <p:sldId id="265" r:id="rId7"/>
    <p:sldId id="266" r:id="rId8"/>
    <p:sldId id="267" r:id="rId9"/>
    <p:sldId id="268" r:id="rId10"/>
    <p:sldId id="263" r:id="rId11"/>
    <p:sldId id="270" r:id="rId12"/>
  </p:sldIdLst>
  <p:sldSz cx="9144000" cy="6858000" type="screen4x3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3994">
          <p15:clr>
            <a:srgbClr val="A4A3A4"/>
          </p15:clr>
        </p15:guide>
        <p15:guide id="3" orient="horz" pos="845">
          <p15:clr>
            <a:srgbClr val="A4A3A4"/>
          </p15:clr>
        </p15:guide>
        <p15:guide id="4" orient="horz" pos="436">
          <p15:clr>
            <a:srgbClr val="A4A3A4"/>
          </p15:clr>
        </p15:guide>
        <p15:guide id="5" orient="horz" pos="532">
          <p15:clr>
            <a:srgbClr val="A4A3A4"/>
          </p15:clr>
        </p15:guide>
        <p15:guide id="6" orient="horz" pos="300">
          <p15:clr>
            <a:srgbClr val="A4A3A4"/>
          </p15:clr>
        </p15:guide>
        <p15:guide id="7" pos="2880">
          <p15:clr>
            <a:srgbClr val="A4A3A4"/>
          </p15:clr>
        </p15:guide>
        <p15:guide id="8" pos="269">
          <p15:clr>
            <a:srgbClr val="A4A3A4"/>
          </p15:clr>
        </p15:guide>
        <p15:guide id="9" pos="5491">
          <p15:clr>
            <a:srgbClr val="A4A3A4"/>
          </p15:clr>
        </p15:guide>
        <p15:guide id="10" pos="82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13" d="100"/>
          <a:sy n="113" d="100"/>
        </p:scale>
        <p:origin x="-954" y="-72"/>
      </p:cViewPr>
      <p:guideLst>
        <p:guide orient="horz" pos="2160"/>
        <p:guide orient="horz" pos="3994"/>
        <p:guide orient="horz" pos="845"/>
        <p:guide orient="horz" pos="436"/>
        <p:guide orient="horz" pos="532"/>
        <p:guide orient="horz" pos="300"/>
        <p:guide pos="2880"/>
        <p:guide pos="269"/>
        <p:guide pos="5491"/>
        <p:guide pos="82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1C783-028A-49F9-B45D-9552CF35C4A0}" type="datetimeFigureOut">
              <a:rPr lang="de-CH" smtClean="0"/>
              <a:t>08.10.2018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10CC0-FB63-40C9-B887-D895619C8D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6469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001C9-8421-48A0-8B4A-6AAAA32A8F2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9F5580-5AA6-4ED0-83B6-EC18A860E9DA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39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3400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704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700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84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05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6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079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67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694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9F5580-5AA6-4ED0-83B6-EC18A860E9D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39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27037" y="1916833"/>
            <a:ext cx="8289925" cy="1296144"/>
          </a:xfrm>
        </p:spPr>
        <p:txBody>
          <a:bodyPr/>
          <a:lstStyle>
            <a:lvl1pPr algn="l">
              <a:defRPr sz="3600"/>
            </a:lvl1pPr>
          </a:lstStyle>
          <a:p>
            <a:r>
              <a:rPr lang="de-DE" noProof="0"/>
              <a:t>Titelmasterformat durch Klicken bearbeiten</a:t>
            </a:r>
            <a:endParaRPr lang="de-CH" noProof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27037" y="3429000"/>
            <a:ext cx="8289925" cy="1296144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noProof="0"/>
              <a:t>Formatvorlage des Untertitelmasters durch Klicken bearbeiten</a:t>
            </a:r>
            <a:endParaRPr lang="en-US" dirty="0"/>
          </a:p>
        </p:txBody>
      </p:sp>
      <p:sp>
        <p:nvSpPr>
          <p:cNvPr id="18" name="Textplatzhalter 11"/>
          <p:cNvSpPr txBox="1">
            <a:spLocks/>
          </p:cNvSpPr>
          <p:nvPr userDrawn="1"/>
        </p:nvSpPr>
        <p:spPr>
          <a:xfrm>
            <a:off x="419002" y="577369"/>
            <a:ext cx="4365594" cy="164229"/>
          </a:xfrm>
          <a:prstGeom prst="rect">
            <a:avLst/>
          </a:prstGeom>
        </p:spPr>
        <p:txBody>
          <a:bodyPr wrap="none" lIns="0" tIns="0" rIns="0" bIns="0"/>
          <a:lstStyle>
            <a:lvl1pPr marL="0" indent="0">
              <a:buNone/>
              <a:defRPr sz="10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FF0000"/>
              </a:buClr>
              <a:buSzPct val="102000"/>
              <a:buFont typeface="Arial" pitchFamily="34" charset="0"/>
              <a:buNone/>
              <a:tabLst/>
              <a:defRPr/>
            </a:pPr>
            <a:r>
              <a:rPr kumimoji="0" lang="de-CH" sz="900" b="0" i="0" u="none" strike="noStrike" kern="1200" cap="none" spc="12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UNIVERSITÄRE PSYCHIATRISCHE DIENSTE BERN (UPD)</a:t>
            </a:r>
          </a:p>
        </p:txBody>
      </p:sp>
      <p:pic>
        <p:nvPicPr>
          <p:cNvPr id="10" name="Grafik 9" descr="Collage_Combo_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49382" y="5013176"/>
            <a:ext cx="8267581" cy="1112400"/>
          </a:xfrm>
          <a:prstGeom prst="rect">
            <a:avLst/>
          </a:prstGeom>
        </p:spPr>
      </p:pic>
      <p:pic>
        <p:nvPicPr>
          <p:cNvPr id="11" name="Grafik 10" descr="Logo_UPD_RGB_klein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787323" y="460566"/>
            <a:ext cx="911352" cy="87172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  <a:endParaRPr lang="de-CH" noProof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878560" y="6500366"/>
            <a:ext cx="2565648" cy="241002"/>
          </a:xfrm>
        </p:spPr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27038" y="6439297"/>
            <a:ext cx="3424882" cy="374079"/>
          </a:xfrm>
        </p:spPr>
        <p:txBody>
          <a:bodyPr/>
          <a:lstStyle/>
          <a:p>
            <a:r>
              <a:rPr lang="de-CH" dirty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27038" y="2978732"/>
            <a:ext cx="8289925" cy="1218059"/>
          </a:xfrm>
        </p:spPr>
        <p:txBody>
          <a:bodyPr anchor="t"/>
          <a:lstStyle>
            <a:lvl1pPr algn="l">
              <a:defRPr sz="3600" b="1" cap="none"/>
            </a:lvl1pPr>
          </a:lstStyle>
          <a:p>
            <a:r>
              <a:rPr lang="de-CH" noProof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7038" y="4509120"/>
            <a:ext cx="8289925" cy="100811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/>
              <a:t>Titelmasterformat durch Klicken bearbeiten</a:t>
            </a:r>
            <a:endParaRPr lang="de-CH" noProof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29768" y="2213818"/>
            <a:ext cx="4038600" cy="40955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2213818"/>
            <a:ext cx="4038600" cy="409550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</a:t>
            </a:r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CH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2968" y="2141166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20624" y="2924944"/>
            <a:ext cx="4040188" cy="336723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2141166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924944"/>
            <a:ext cx="4041775" cy="336723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noProof="0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</a:t>
            </a:r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noProof="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</a:t>
            </a:r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27039" y="428612"/>
            <a:ext cx="7025282" cy="1143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CH" noProof="0" dirty="0"/>
              <a:t>Titelmasterformat</a:t>
            </a:r>
            <a:r>
              <a:rPr lang="de-DE" dirty="0"/>
              <a:t> durch Klicken bearbeiten</a:t>
            </a:r>
            <a:endParaRPr lang="en-US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27038" y="1968345"/>
            <a:ext cx="8259762" cy="43181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CH" noProof="0" dirty="0"/>
              <a:t>Zweite</a:t>
            </a:r>
            <a:r>
              <a:rPr lang="de-DE" dirty="0"/>
              <a:t>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636248" y="6500366"/>
            <a:ext cx="2565648" cy="24100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/>
              <a:t>Datum über Kopf- Fusszeile eingeben</a:t>
            </a:r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27038" y="6439297"/>
            <a:ext cx="3208858" cy="374079"/>
          </a:xfrm>
          <a:prstGeom prst="rect">
            <a:avLst/>
          </a:prstGeom>
        </p:spPr>
        <p:txBody>
          <a:bodyPr vert="horz" wrap="none" lIns="0" tIns="45720" rIns="0" bIns="45720" rtlCol="0" anchor="ctr"/>
          <a:lstStyle>
            <a:lvl1pPr algn="l">
              <a:defRPr sz="900" spc="0" baseline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>
                <a:solidFill>
                  <a:schemeClr val="tx1"/>
                </a:solidFill>
              </a:rPr>
              <a:t>UNIVERSITÄRE PSYCHIATRISCHE DIENSTE BERN (UPD)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31888" y="6500366"/>
            <a:ext cx="1080000" cy="241002"/>
          </a:xfrm>
          <a:prstGeom prst="rect">
            <a:avLst/>
          </a:prstGeom>
        </p:spPr>
        <p:txBody>
          <a:bodyPr vert="horz" wrap="none" lIns="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0E7B0C66-FBC7-4A14-A4CF-FE73E1ECC114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7" name="Grafik 6" descr="Logo_UPD_RGB_klein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87323" y="460566"/>
            <a:ext cx="911352" cy="8717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379413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6325" indent="-363538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8275" indent="-361950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9113" indent="-350838" algn="l" defTabSz="914400" rtl="0" eaLnBrk="1" latinLnBrk="0" hangingPunct="1">
        <a:spcBef>
          <a:spcPct val="20000"/>
        </a:spcBef>
        <a:buClrTx/>
        <a:buSzPct val="102000"/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sz="2800" dirty="0"/>
              <a:t>Spannungsfeld Fachperson – Angehöriger Erfahrungen</a:t>
            </a:r>
            <a:r>
              <a:rPr lang="de-CH" dirty="0"/>
              <a:t/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Sven Andersson, MAS Mental Health, Dipl. </a:t>
            </a:r>
            <a:r>
              <a:rPr lang="en-US" dirty="0" err="1"/>
              <a:t>Erwachsenenbildner</a:t>
            </a:r>
            <a:r>
              <a:rPr lang="en-US" dirty="0"/>
              <a:t> HF AEB, Dipl. </a:t>
            </a:r>
            <a:r>
              <a:rPr lang="en-US" dirty="0" err="1"/>
              <a:t>Pfleger</a:t>
            </a:r>
            <a:r>
              <a:rPr lang="en-US" dirty="0"/>
              <a:t> </a:t>
            </a:r>
            <a:r>
              <a:rPr lang="en-US" dirty="0" err="1"/>
              <a:t>PsyKp</a:t>
            </a:r>
            <a:endParaRPr lang="en-US" dirty="0"/>
          </a:p>
          <a:p>
            <a:r>
              <a:rPr lang="en-US" dirty="0"/>
              <a:t>Sabine Rühle Andersson, </a:t>
            </a:r>
            <a:r>
              <a:rPr lang="en-US" dirty="0" err="1"/>
              <a:t>lic</a:t>
            </a:r>
            <a:r>
              <a:rPr lang="en-US" dirty="0"/>
              <a:t>. Phil. 1, </a:t>
            </a:r>
            <a:r>
              <a:rPr lang="en-US" dirty="0" err="1"/>
              <a:t>wissenschaftliche</a:t>
            </a:r>
            <a:r>
              <a:rPr lang="en-US" dirty="0"/>
              <a:t> Mitarbeiterin BFH, </a:t>
            </a:r>
            <a:r>
              <a:rPr lang="en-US" dirty="0" err="1"/>
              <a:t>Psychiatrieerfahrene</a:t>
            </a:r>
            <a:r>
              <a:rPr lang="en-US" dirty="0"/>
              <a:t> Person.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428596" y="674026"/>
            <a:ext cx="3600000" cy="184666"/>
          </a:xfrm>
          <a:prstGeom prst="rect">
            <a:avLst/>
          </a:prstGeom>
          <a:noFill/>
        </p:spPr>
        <p:txBody>
          <a:bodyPr wrap="square" lIns="0" bIns="0" rtlCol="0" anchor="b" anchorCtr="0">
            <a:spAutoFit/>
          </a:bodyPr>
          <a:lstStyle/>
          <a:p>
            <a:r>
              <a:rPr lang="en-US" sz="900" spc="120" dirty="0" err="1">
                <a:latin typeface="Arial" pitchFamily="34" charset="0"/>
                <a:cs typeface="Arial" pitchFamily="34" charset="0"/>
              </a:rPr>
              <a:t>DIREKTION</a:t>
            </a:r>
            <a:r>
              <a:rPr lang="en-US" sz="900" spc="12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900" spc="120" dirty="0" err="1">
                <a:latin typeface="Arial" pitchFamily="34" charset="0"/>
                <a:cs typeface="Arial" pitchFamily="34" charset="0"/>
              </a:rPr>
              <a:t>PFLEGE</a:t>
            </a:r>
            <a:r>
              <a:rPr lang="en-US" sz="900" spc="120" dirty="0">
                <a:latin typeface="Arial" pitchFamily="34" charset="0"/>
                <a:cs typeface="Arial" pitchFamily="34" charset="0"/>
              </a:rPr>
              <a:t> UND </a:t>
            </a:r>
            <a:r>
              <a:rPr lang="en-US" sz="900" spc="120">
                <a:latin typeface="Arial" pitchFamily="34" charset="0"/>
                <a:cs typeface="Arial" pitchFamily="34" charset="0"/>
              </a:rPr>
              <a:t>PÄDAGOGIK</a:t>
            </a:r>
            <a:endParaRPr lang="en-US" sz="900" spc="12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420176" y="1175824"/>
            <a:ext cx="3528393" cy="184666"/>
          </a:xfrm>
          <a:prstGeom prst="rect">
            <a:avLst/>
          </a:prstGeom>
          <a:noFill/>
        </p:spPr>
        <p:txBody>
          <a:bodyPr wrap="square" lIns="0" bIns="0" rtlCol="0" anchor="b" anchorCtr="0">
            <a:spAutoFit/>
          </a:bodyPr>
          <a:lstStyle/>
          <a:p>
            <a:r>
              <a:rPr lang="en-US" sz="900" dirty="0" err="1">
                <a:latin typeface="Arial" pitchFamily="34" charset="0"/>
                <a:cs typeface="Arial" pitchFamily="34" charset="0"/>
              </a:rPr>
              <a:t>Bildung</a:t>
            </a:r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sz="2800" dirty="0"/>
              <a:t>Chancen und Risiken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Wo würde ich meine Lieben gerne betreut sehen, wo nicht? Kenntnisse über das Versorgungssystem…</a:t>
            </a:r>
          </a:p>
          <a:p>
            <a:r>
              <a:rPr lang="de-CH" dirty="0"/>
              <a:t>Vernetzung hilft wahrgenommen zu werden – kann positiv oder negativ sein.</a:t>
            </a:r>
          </a:p>
          <a:p>
            <a:r>
              <a:rPr lang="de-CH" dirty="0"/>
              <a:t>Individualität versus Behandlungsschemata</a:t>
            </a:r>
          </a:p>
          <a:p>
            <a:r>
              <a:rPr lang="de-CH" dirty="0"/>
              <a:t>Sichtweise über Hospitalisierung hinaus </a:t>
            </a:r>
            <a:r>
              <a:rPr lang="de-CH" dirty="0">
                <a:sym typeface="Wingdings"/>
              </a:rPr>
              <a:t> Andere Sicht auf Notwendigkeiten / Machbarkeiten</a:t>
            </a:r>
          </a:p>
          <a:p>
            <a:r>
              <a:rPr lang="de-CH" dirty="0">
                <a:sym typeface="Wingdings"/>
              </a:rPr>
              <a:t>Ev. Vergleichsmöglichkeiten mit anderen Institutionen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00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Fazit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Herausforderungen:</a:t>
            </a:r>
          </a:p>
          <a:p>
            <a:r>
              <a:rPr lang="de-CH" dirty="0"/>
              <a:t>Soziale Kontakte</a:t>
            </a:r>
          </a:p>
          <a:p>
            <a:r>
              <a:rPr lang="de-CH" dirty="0"/>
              <a:t>Recht auf eigene Krisen</a:t>
            </a:r>
          </a:p>
          <a:p>
            <a:r>
              <a:rPr lang="de-CH" dirty="0"/>
              <a:t>Als Ehemann mit Emotionen konfrontiert zu sein, die dem Fachwissen widersprechen…(Suizidalität etc.)</a:t>
            </a:r>
          </a:p>
          <a:p>
            <a:r>
              <a:rPr lang="de-CH" dirty="0"/>
              <a:t>Fachpersonen vertrauen, wenn man seine Zweifel hat</a:t>
            </a:r>
          </a:p>
          <a:p>
            <a:r>
              <a:rPr lang="de-CH" dirty="0"/>
              <a:t>Hinter dem eigenen Arbeitsumfeld stehen können – do </a:t>
            </a:r>
            <a:r>
              <a:rPr lang="de-CH" dirty="0" err="1"/>
              <a:t>the</a:t>
            </a:r>
            <a:r>
              <a:rPr lang="de-CH" dirty="0"/>
              <a:t> </a:t>
            </a:r>
            <a:r>
              <a:rPr lang="de-CH" dirty="0" err="1"/>
              <a:t>right</a:t>
            </a:r>
            <a:r>
              <a:rPr lang="de-CH" dirty="0"/>
              <a:t> </a:t>
            </a:r>
            <a:r>
              <a:rPr lang="de-CH" dirty="0" err="1"/>
              <a:t>thing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dirty="0"/>
              <a:t>Chancen:</a:t>
            </a:r>
          </a:p>
          <a:p>
            <a:r>
              <a:rPr lang="de-CH"/>
              <a:t>Bessere </a:t>
            </a:r>
            <a:r>
              <a:rPr lang="de-CH" dirty="0"/>
              <a:t>Behandlungsangebote </a:t>
            </a:r>
          </a:p>
          <a:p>
            <a:r>
              <a:rPr lang="de-CH" dirty="0"/>
              <a:t>Neue Möglichkeiten (Betroffenenarbeit)</a:t>
            </a:r>
          </a:p>
          <a:p>
            <a:r>
              <a:rPr lang="de-CH" dirty="0"/>
              <a:t>Gegenseitige fachliche Ergänzung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1064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Überblick</a:t>
            </a:r>
          </a:p>
        </p:txBody>
      </p:sp>
      <p:sp>
        <p:nvSpPr>
          <p:cNvPr id="12" name="Inhaltsplatzhalt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Sozialisierung</a:t>
            </a:r>
          </a:p>
          <a:p>
            <a:r>
              <a:rPr lang="de-CH" dirty="0"/>
              <a:t>Erfahrungen mit Fachpersonen</a:t>
            </a:r>
          </a:p>
          <a:p>
            <a:r>
              <a:rPr lang="de-CH" dirty="0"/>
              <a:t>Nutzen als Bildungsverantwortlicher</a:t>
            </a:r>
          </a:p>
          <a:p>
            <a:r>
              <a:rPr lang="de-CH" dirty="0"/>
              <a:t>Nutzen als Privatpersonen</a:t>
            </a:r>
          </a:p>
          <a:p>
            <a:r>
              <a:rPr lang="de-CH" dirty="0"/>
              <a:t>Fazit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06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Sozialisierung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Warum wurde ich Pflegefachperson?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Interesse an «</a:t>
            </a:r>
            <a:r>
              <a:rPr lang="de-CH" dirty="0" err="1"/>
              <a:t>Recovery</a:t>
            </a:r>
            <a:r>
              <a:rPr lang="de-CH" dirty="0"/>
              <a:t>» durch Erfahrungen meines Vaters…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Es muss doch besser möglich sein…</a:t>
            </a:r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Menschen und ihr Kampf mit dem Schicksal im Mittelpunkt, nicht die Heilung!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878560" y="6500366"/>
            <a:ext cx="2565648" cy="241002"/>
          </a:xfrm>
        </p:spPr>
        <p:txBody>
          <a:bodyPr/>
          <a:lstStyle/>
          <a:p>
            <a:r>
              <a:rPr lang="de-DE" dirty="0"/>
              <a:t>Datum über Kopf- </a:t>
            </a:r>
            <a:r>
              <a:rPr lang="de-DE" dirty="0" err="1"/>
              <a:t>Fusszeile</a:t>
            </a:r>
            <a:r>
              <a:rPr lang="de-DE" dirty="0"/>
              <a:t> eingeben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UNIVERSITÄRE PSYCHIATRISCHE DIENSTE BERN (UPD) AG</a:t>
            </a:r>
            <a:endParaRPr lang="en-US" dirty="0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Erfahrungen mit Fachpersonen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Hausarzt</a:t>
            </a:r>
          </a:p>
          <a:p>
            <a:r>
              <a:rPr lang="de-CH" dirty="0"/>
              <a:t>Psychiater</a:t>
            </a:r>
          </a:p>
          <a:p>
            <a:r>
              <a:rPr lang="de-CH" dirty="0"/>
              <a:t>Orthopäde</a:t>
            </a:r>
          </a:p>
          <a:p>
            <a:r>
              <a:rPr lang="de-CH" dirty="0"/>
              <a:t>Weitere </a:t>
            </a:r>
            <a:r>
              <a:rPr lang="de-CH" dirty="0" err="1"/>
              <a:t>Spezialärzt</a:t>
            </a:r>
            <a:r>
              <a:rPr lang="de-CH" dirty="0"/>
              <a:t>/innen</a:t>
            </a:r>
          </a:p>
          <a:p>
            <a:r>
              <a:rPr lang="de-CH" dirty="0"/>
              <a:t>Psychosomatik stationär</a:t>
            </a:r>
          </a:p>
          <a:p>
            <a:r>
              <a:rPr lang="de-CH" dirty="0"/>
              <a:t>Tagesklinik</a:t>
            </a:r>
          </a:p>
          <a:p>
            <a:r>
              <a:rPr lang="de-CH" dirty="0"/>
              <a:t>Psychiatrische Klinik</a:t>
            </a:r>
          </a:p>
          <a:p>
            <a:r>
              <a:rPr lang="de-CH" dirty="0"/>
              <a:t>Arbeitsintegration</a:t>
            </a:r>
          </a:p>
          <a:p>
            <a:r>
              <a:rPr lang="de-CH" dirty="0"/>
              <a:t>IV (Invalidenversicherung)</a:t>
            </a:r>
          </a:p>
          <a:p>
            <a:r>
              <a:rPr lang="de-CH" dirty="0"/>
              <a:t>Kommunikation zwischen allen Beteiligten…</a:t>
            </a:r>
          </a:p>
          <a:p>
            <a:r>
              <a:rPr lang="de-CH" dirty="0"/>
              <a:t>Ein- / Austrittsmanagement…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85869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99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Hausarzt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Alter, erfahrener Hausarzt = Ressource, Netzwerk, Kämpfer mit Kassen und IV…</a:t>
            </a:r>
          </a:p>
          <a:p>
            <a:r>
              <a:rPr lang="de-CH" dirty="0"/>
              <a:t>Neuer Hausarzt = Case Manager, Berater, formuliert eigene Grenzen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Ermöglicht mir Vertrauen und abgeben können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25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Psychiater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Herausforderung Vertrauen…</a:t>
            </a:r>
          </a:p>
          <a:p>
            <a:endParaRPr lang="de-CH" dirty="0"/>
          </a:p>
          <a:p>
            <a:r>
              <a:rPr lang="de-CH" dirty="0"/>
              <a:t>Bereit zu unkonventionellen Lösungen</a:t>
            </a:r>
          </a:p>
          <a:p>
            <a:endParaRPr lang="de-CH" dirty="0"/>
          </a:p>
          <a:p>
            <a:r>
              <a:rPr lang="de-CH" dirty="0"/>
              <a:t>Bereit zur Zusammenarbeit ABER: Schwierig zu erreichen für HA und Spezialist/innen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977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Arbeitsintegration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Gartenarbeit tut gut.</a:t>
            </a:r>
          </a:p>
          <a:p>
            <a:endParaRPr lang="de-CH" dirty="0"/>
          </a:p>
          <a:p>
            <a:r>
              <a:rPr lang="de-CH" dirty="0"/>
              <a:t>Mitpatient/innen…</a:t>
            </a:r>
          </a:p>
          <a:p>
            <a:endParaRPr lang="de-CH" dirty="0"/>
          </a:p>
          <a:p>
            <a:r>
              <a:rPr lang="de-CH" dirty="0"/>
              <a:t>Überforderung durch Projekt, keine Präsenz, kein Plan</a:t>
            </a:r>
          </a:p>
          <a:p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8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1798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Kliniken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b="1" dirty="0"/>
              <a:t>Vertrauen Fachwissen</a:t>
            </a:r>
          </a:p>
          <a:p>
            <a:endParaRPr lang="de-CH" b="1" dirty="0"/>
          </a:p>
          <a:p>
            <a:r>
              <a:rPr lang="de-CH" b="1" dirty="0"/>
              <a:t>Einbezug als Angehöriger</a:t>
            </a:r>
          </a:p>
          <a:p>
            <a:endParaRPr lang="de-CH" b="1" dirty="0"/>
          </a:p>
          <a:p>
            <a:r>
              <a:rPr lang="de-CH" b="1" dirty="0"/>
              <a:t>Ein- und Austrittsplanung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Datum </a:t>
            </a:r>
            <a:fld id="{43E047CC-4ADC-4BAB-8254-677CC84C198C}" type="datetime1">
              <a:rPr lang="de-DE" smtClean="0"/>
              <a:t>08.10.2018</a:t>
            </a:fld>
            <a:endParaRPr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dirty="0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8" name="Bild 6" descr="BFH_Logo_A_de_fr_en_100_RGB.eps">
            <a:extLst>
              <a:ext uri="{FF2B5EF4-FFF2-40B4-BE49-F238E27FC236}">
                <a16:creationId xmlns:a16="http://schemas.microsoft.com/office/drawing/2014/main" xmlns="" id="{84102B6A-EDE6-42B2-925E-2F9EBDC92E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06242"/>
            <a:ext cx="15240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12810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>
                <a:solidFill>
                  <a:srgbClr val="FFFF00"/>
                </a:solidFill>
              </a:rPr>
              <a:t>Kommunikations</a:t>
            </a:r>
            <a:r>
              <a:rPr lang="de-CH" dirty="0">
                <a:solidFill>
                  <a:srgbClr val="FFFF00"/>
                </a:solidFill>
              </a:rPr>
              <a:t> </a:t>
            </a:r>
            <a:r>
              <a:rPr lang="de-CH" dirty="0" err="1">
                <a:solidFill>
                  <a:srgbClr val="FFFF00"/>
                </a:solidFill>
              </a:rPr>
              <a:t>Faux</a:t>
            </a:r>
            <a:r>
              <a:rPr lang="de-CH" dirty="0">
                <a:solidFill>
                  <a:srgbClr val="FFFF00"/>
                </a:solidFill>
              </a:rPr>
              <a:t> Pässe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solidFill>
                  <a:srgbClr val="FFFF00"/>
                </a:solidFill>
              </a:rPr>
              <a:t>«…sie haben zwei verschiedene Antidepressiva, da müssen sie sich entscheiden, das gibt es bei uns nicht…»</a:t>
            </a:r>
          </a:p>
          <a:p>
            <a:r>
              <a:rPr lang="de-CH" dirty="0">
                <a:solidFill>
                  <a:srgbClr val="FFFF00"/>
                </a:solidFill>
              </a:rPr>
              <a:t>«…wir können ihren Aufenthalt leider nicht mehr verlängern, sie sind nicht heilbar…»</a:t>
            </a:r>
          </a:p>
          <a:p>
            <a:r>
              <a:rPr lang="de-CH" dirty="0">
                <a:solidFill>
                  <a:srgbClr val="FFFF00"/>
                </a:solidFill>
              </a:rPr>
              <a:t>«…aus Finanzierungsgründen müssen sie mehr als 50% in die Tagesklinik kommen…»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Datum über Kopf- Fusszeile eingeben</a:t>
            </a:r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UNIVERSITÄRE PSYCHIATRISCHE DIENSTE BERN (UPD) AG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B0C66-FBC7-4A14-A4CF-FE73E1ECC11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26141"/>
      </p:ext>
    </p:extLst>
  </p:cSld>
  <p:clrMapOvr>
    <a:masterClrMapping/>
  </p:clrMapOvr>
</p:sld>
</file>

<file path=ppt/theme/theme1.xml><?xml version="1.0" encoding="utf-8"?>
<a:theme xmlns:a="http://schemas.openxmlformats.org/drawingml/2006/main" name="Power Point Präsentation">
  <a:themeElements>
    <a:clrScheme name="pano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2939"/>
      </a:accent1>
      <a:accent2>
        <a:srgbClr val="FED100"/>
      </a:accent2>
      <a:accent3>
        <a:srgbClr val="FFF1B2"/>
      </a:accent3>
      <a:accent4>
        <a:srgbClr val="000000"/>
      </a:accent4>
      <a:accent5>
        <a:srgbClr val="CCCCCC"/>
      </a:accent5>
      <a:accent6>
        <a:srgbClr val="999999"/>
      </a:accent6>
      <a:hlink>
        <a:srgbClr val="0000FF"/>
      </a:hlink>
      <a:folHlink>
        <a:srgbClr val="800080"/>
      </a:folHlink>
    </a:clrScheme>
    <a:fontScheme name="up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Präsentation</Template>
  <TotalTime>0</TotalTime>
  <Words>506</Words>
  <Application>Microsoft Office PowerPoint</Application>
  <PresentationFormat>Bildschirmpräsentation (4:3)</PresentationFormat>
  <Paragraphs>116</Paragraphs>
  <Slides>11</Slides>
  <Notes>11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Power Point Präsentation</vt:lpstr>
      <vt:lpstr>Spannungsfeld Fachperson – Angehöriger Erfahrungen </vt:lpstr>
      <vt:lpstr>Überblick</vt:lpstr>
      <vt:lpstr>Sozialisierung</vt:lpstr>
      <vt:lpstr>Erfahrungen mit Fachpersonen</vt:lpstr>
      <vt:lpstr>Hausarzt</vt:lpstr>
      <vt:lpstr>Psychiater</vt:lpstr>
      <vt:lpstr>Arbeitsintegration</vt:lpstr>
      <vt:lpstr>Kliniken</vt:lpstr>
      <vt:lpstr>Kommunikations Faux Pässe</vt:lpstr>
      <vt:lpstr>Chancen und Risiken</vt:lpstr>
      <vt:lpstr>Fazit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Spannungsfeld Fachperson – Angehöriger Erfahrung von Bereicherung und Belastung</dc:title>
  <dc:creator>Andersson Sven, GEF-UPD-DPP</dc:creator>
  <cp:lastModifiedBy>Andersson Sven, UPD AG</cp:lastModifiedBy>
  <cp:revision>44</cp:revision>
  <cp:lastPrinted>2017-06-14T11:16:03Z</cp:lastPrinted>
  <dcterms:created xsi:type="dcterms:W3CDTF">2017-06-06T09:00:40Z</dcterms:created>
  <dcterms:modified xsi:type="dcterms:W3CDTF">2018-10-08T07:04:00Z</dcterms:modified>
</cp:coreProperties>
</file>